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64" r:id="rId2"/>
    <p:sldId id="285" r:id="rId3"/>
    <p:sldId id="286" r:id="rId4"/>
    <p:sldId id="283" r:id="rId5"/>
    <p:sldId id="284" r:id="rId6"/>
    <p:sldId id="256" r:id="rId7"/>
    <p:sldId id="261" r:id="rId8"/>
    <p:sldId id="265" r:id="rId9"/>
    <p:sldId id="270" r:id="rId10"/>
    <p:sldId id="267" r:id="rId11"/>
    <p:sldId id="268" r:id="rId12"/>
    <p:sldId id="274" r:id="rId13"/>
    <p:sldId id="259" r:id="rId14"/>
    <p:sldId id="262" r:id="rId15"/>
    <p:sldId id="271" r:id="rId16"/>
    <p:sldId id="272" r:id="rId17"/>
    <p:sldId id="275" r:id="rId18"/>
    <p:sldId id="263" r:id="rId19"/>
    <p:sldId id="276" r:id="rId20"/>
    <p:sldId id="277" r:id="rId21"/>
    <p:sldId id="279" r:id="rId22"/>
    <p:sldId id="280" r:id="rId23"/>
    <p:sldId id="295" r:id="rId24"/>
    <p:sldId id="298" r:id="rId25"/>
    <p:sldId id="296"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2" r:id="rId39"/>
    <p:sldId id="311" r:id="rId40"/>
    <p:sldId id="281" r:id="rId41"/>
    <p:sldId id="282" r:id="rId42"/>
    <p:sldId id="287" r:id="rId43"/>
    <p:sldId id="288" r:id="rId44"/>
    <p:sldId id="289" r:id="rId45"/>
    <p:sldId id="292" r:id="rId46"/>
    <p:sldId id="290" r:id="rId47"/>
    <p:sldId id="291" r:id="rId48"/>
    <p:sldId id="320" r:id="rId49"/>
    <p:sldId id="321" r:id="rId50"/>
    <p:sldId id="313" r:id="rId51"/>
    <p:sldId id="315" r:id="rId52"/>
    <p:sldId id="314" r:id="rId53"/>
    <p:sldId id="316" r:id="rId54"/>
    <p:sldId id="317" r:id="rId55"/>
    <p:sldId id="318" r:id="rId56"/>
    <p:sldId id="319" r:id="rId57"/>
    <p:sldId id="322" r:id="rId58"/>
    <p:sldId id="294" r:id="rId59"/>
    <p:sldId id="323" r:id="rId60"/>
    <p:sldId id="297"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B442C7-791E-094F-965A-AC1EED29A176}" v="122" dt="2022-11-28T11:34:30.52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38"/>
    <p:restoredTop sz="83754"/>
  </p:normalViewPr>
  <p:slideViewPr>
    <p:cSldViewPr snapToGrid="0">
      <p:cViewPr>
        <p:scale>
          <a:sx n="80" d="100"/>
          <a:sy n="80" d="100"/>
        </p:scale>
        <p:origin x="-16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B8033-20F9-854C-BC21-66B323655DD0}" type="datetimeFigureOut">
              <a:rPr lang="de-DE" smtClean="0"/>
              <a:t>28.11.22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4EBC92-1EAD-BC4A-AE49-D2C1823B59CE}" type="slidenum">
              <a:rPr lang="de-DE" smtClean="0"/>
              <a:t>‹Nr.›</a:t>
            </a:fld>
            <a:endParaRPr lang="de-DE"/>
          </a:p>
        </p:txBody>
      </p:sp>
    </p:spTree>
    <p:extLst>
      <p:ext uri="{BB962C8B-B14F-4D97-AF65-F5344CB8AC3E}">
        <p14:creationId xmlns:p14="http://schemas.microsoft.com/office/powerpoint/2010/main" val="3332316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C4EBC92-1EAD-BC4A-AE49-D2C1823B59CE}" type="slidenum">
              <a:rPr lang="de-DE" smtClean="0"/>
              <a:t>1</a:t>
            </a:fld>
            <a:endParaRPr lang="de-DE"/>
          </a:p>
        </p:txBody>
      </p:sp>
    </p:spTree>
    <p:extLst>
      <p:ext uri="{BB962C8B-B14F-4D97-AF65-F5344CB8AC3E}">
        <p14:creationId xmlns:p14="http://schemas.microsoft.com/office/powerpoint/2010/main" val="70466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Heute morgen oder am Weekend mit KI? </a:t>
            </a:r>
          </a:p>
          <a:p>
            <a:endParaRPr lang="de-DE" dirty="0"/>
          </a:p>
          <a:p>
            <a:r>
              <a:rPr lang="de-DE" dirty="0"/>
              <a:t>Wer hat ein </a:t>
            </a:r>
            <a:r>
              <a:rPr lang="de-DE" dirty="0" err="1"/>
              <a:t>ipad</a:t>
            </a:r>
            <a:r>
              <a:rPr lang="de-DE" dirty="0"/>
              <a:t> oder Tablet? Nutzen Sie die Funktion vom Umwandeln von Text? </a:t>
            </a:r>
          </a:p>
          <a:p>
            <a:endParaRPr lang="de-DE" dirty="0"/>
          </a:p>
        </p:txBody>
      </p:sp>
      <p:sp>
        <p:nvSpPr>
          <p:cNvPr id="4" name="Foliennummernplatzhalter 3"/>
          <p:cNvSpPr>
            <a:spLocks noGrp="1"/>
          </p:cNvSpPr>
          <p:nvPr>
            <p:ph type="sldNum" sz="quarter" idx="5"/>
          </p:nvPr>
        </p:nvSpPr>
        <p:spPr/>
        <p:txBody>
          <a:bodyPr/>
          <a:lstStyle/>
          <a:p>
            <a:fld id="{CC4EBC92-1EAD-BC4A-AE49-D2C1823B59CE}" type="slidenum">
              <a:rPr lang="de-DE" smtClean="0"/>
              <a:t>2</a:t>
            </a:fld>
            <a:endParaRPr lang="de-DE"/>
          </a:p>
        </p:txBody>
      </p:sp>
    </p:spTree>
    <p:extLst>
      <p:ext uri="{BB962C8B-B14F-4D97-AF65-F5344CB8AC3E}">
        <p14:creationId xmlns:p14="http://schemas.microsoft.com/office/powerpoint/2010/main" val="9730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C4EBC92-1EAD-BC4A-AE49-D2C1823B59CE}" type="slidenum">
              <a:rPr lang="de-DE" smtClean="0"/>
              <a:t>39</a:t>
            </a:fld>
            <a:endParaRPr lang="de-DE"/>
          </a:p>
        </p:txBody>
      </p:sp>
    </p:spTree>
    <p:extLst>
      <p:ext uri="{BB962C8B-B14F-4D97-AF65-F5344CB8AC3E}">
        <p14:creationId xmlns:p14="http://schemas.microsoft.com/office/powerpoint/2010/main" val="321806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C4EBC92-1EAD-BC4A-AE49-D2C1823B59CE}" type="slidenum">
              <a:rPr lang="de-DE" smtClean="0"/>
              <a:t>52</a:t>
            </a:fld>
            <a:endParaRPr lang="de-DE"/>
          </a:p>
        </p:txBody>
      </p:sp>
    </p:spTree>
    <p:extLst>
      <p:ext uri="{BB962C8B-B14F-4D97-AF65-F5344CB8AC3E}">
        <p14:creationId xmlns:p14="http://schemas.microsoft.com/office/powerpoint/2010/main" val="2119111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C4EBC92-1EAD-BC4A-AE49-D2C1823B59CE}" type="slidenum">
              <a:rPr lang="de-DE" smtClean="0"/>
              <a:t>56</a:t>
            </a:fld>
            <a:endParaRPr lang="de-DE"/>
          </a:p>
        </p:txBody>
      </p:sp>
    </p:spTree>
    <p:extLst>
      <p:ext uri="{BB962C8B-B14F-4D97-AF65-F5344CB8AC3E}">
        <p14:creationId xmlns:p14="http://schemas.microsoft.com/office/powerpoint/2010/main" val="566475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C4EBC92-1EAD-BC4A-AE49-D2C1823B59CE}" type="slidenum">
              <a:rPr lang="de-DE" smtClean="0"/>
              <a:t>58</a:t>
            </a:fld>
            <a:endParaRPr lang="de-DE"/>
          </a:p>
        </p:txBody>
      </p:sp>
    </p:spTree>
    <p:extLst>
      <p:ext uri="{BB962C8B-B14F-4D97-AF65-F5344CB8AC3E}">
        <p14:creationId xmlns:p14="http://schemas.microsoft.com/office/powerpoint/2010/main" val="25579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8C0DC3-6C5F-441C-AE72-C82DED0030D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7BCFD10-3D8B-4032-14ED-4A5D609EED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1BED310-6B15-89F7-D2FA-C11E32651F3A}"/>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5" name="Fußzeilenplatzhalter 4">
            <a:extLst>
              <a:ext uri="{FF2B5EF4-FFF2-40B4-BE49-F238E27FC236}">
                <a16:creationId xmlns:a16="http://schemas.microsoft.com/office/drawing/2014/main" id="{393BDD55-FF94-D9E2-2EDA-421125D1AB2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0296DB-C9F7-B5A0-18B5-BB3ED625267D}"/>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75980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E0EAF2-70E3-8C7F-85CB-1A0904F620C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2EC0B5E-8AB4-08AD-F27B-167AE3017B7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CCEDA3A-A348-82C4-A9F0-E73E1316B978}"/>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5" name="Fußzeilenplatzhalter 4">
            <a:extLst>
              <a:ext uri="{FF2B5EF4-FFF2-40B4-BE49-F238E27FC236}">
                <a16:creationId xmlns:a16="http://schemas.microsoft.com/office/drawing/2014/main" id="{E0C04B7F-63B0-3705-7397-738B4F92580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F91A7D6-22B7-D673-78AA-B08D982376ED}"/>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268960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E546C7B-2806-4D4E-F27F-FF8CDCF26AC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B17D9DF4-9E98-BDCB-3510-A13E08A42C9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7CD19D5-4F79-F141-BCCC-5F3570BBF0E9}"/>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5" name="Fußzeilenplatzhalter 4">
            <a:extLst>
              <a:ext uri="{FF2B5EF4-FFF2-40B4-BE49-F238E27FC236}">
                <a16:creationId xmlns:a16="http://schemas.microsoft.com/office/drawing/2014/main" id="{1C69B96C-8881-A57D-D806-728797D17F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78FDA8-C6E4-3CAD-D93D-7E8F167DFCD1}"/>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2127187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081621-FE1B-A5C9-0833-82C1B1712E6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3B9FB0C-9827-E020-C7A6-7A15A2758D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F3E7705-94B1-AA52-3480-5AFF0FD49B82}"/>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5" name="Fußzeilenplatzhalter 4">
            <a:extLst>
              <a:ext uri="{FF2B5EF4-FFF2-40B4-BE49-F238E27FC236}">
                <a16:creationId xmlns:a16="http://schemas.microsoft.com/office/drawing/2014/main" id="{7786F058-4C7B-AE5D-1FBD-5E31A5B2177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7A4C39A-7E62-77ED-5005-B5C99C97F696}"/>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673475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106C3B-19CA-0075-218F-E840FE0FB1EB}"/>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5C9EAD3-749A-8E36-5449-7BA58F718B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B71226F6-AFB8-2E21-74B9-CCB22BCACA50}"/>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5" name="Fußzeilenplatzhalter 4">
            <a:extLst>
              <a:ext uri="{FF2B5EF4-FFF2-40B4-BE49-F238E27FC236}">
                <a16:creationId xmlns:a16="http://schemas.microsoft.com/office/drawing/2014/main" id="{81ADF0BF-D7A1-D61C-1AEC-8F7DB8A2FD8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ACD542F-4770-A6A3-DDEB-75B34C7A6783}"/>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200028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3F3B08-8619-C59C-284B-645915BB8C9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BD9E987-7ABC-36F9-338B-28260CAC2A0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C8EC3411-B535-FD9F-7F52-90DA5075ADC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5E9A1B5-041F-A49B-18D2-68C9A6E859CA}"/>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6" name="Fußzeilenplatzhalter 5">
            <a:extLst>
              <a:ext uri="{FF2B5EF4-FFF2-40B4-BE49-F238E27FC236}">
                <a16:creationId xmlns:a16="http://schemas.microsoft.com/office/drawing/2014/main" id="{2D0832D6-9D10-6BFC-4E69-6D52E85797E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6EDF80F-B7E2-C574-B7A3-D613C3FEC547}"/>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247518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D265D2-4CBB-FA03-CB87-97C0DA5FECA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B05C4B9-6AE8-1661-B0D0-9166437B7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58299F3-35F9-7E5B-388F-C9E4DD0BF9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ADBEC2C-B38F-0941-91AF-1146694ED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8072B67-81B6-4BF7-193F-328D83E8619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3532768-0FBF-A4DE-EBFC-7861C5139D82}"/>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8" name="Fußzeilenplatzhalter 7">
            <a:extLst>
              <a:ext uri="{FF2B5EF4-FFF2-40B4-BE49-F238E27FC236}">
                <a16:creationId xmlns:a16="http://schemas.microsoft.com/office/drawing/2014/main" id="{A6136029-882F-E993-F5BA-A4F81C813CE8}"/>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CFBE22FD-8C7A-B759-274D-99884E798487}"/>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170980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3E72B4-DC57-7D7F-A4A2-3DA3753FEC10}"/>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224473D-359D-D51E-FDC6-0B3D3C8306D6}"/>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4" name="Fußzeilenplatzhalter 3">
            <a:extLst>
              <a:ext uri="{FF2B5EF4-FFF2-40B4-BE49-F238E27FC236}">
                <a16:creationId xmlns:a16="http://schemas.microsoft.com/office/drawing/2014/main" id="{A9962C0F-3DF5-3567-6FB7-F7E18A08453E}"/>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42D39C7-8ABD-223D-DDB9-402B4A1A63F9}"/>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1902500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9A0B528-9479-28B2-5F1B-0627763A0327}"/>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3" name="Fußzeilenplatzhalter 2">
            <a:extLst>
              <a:ext uri="{FF2B5EF4-FFF2-40B4-BE49-F238E27FC236}">
                <a16:creationId xmlns:a16="http://schemas.microsoft.com/office/drawing/2014/main" id="{5479D64E-2106-5B08-CAC9-C5655FE95E1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C92ECAE-9FCE-AFCD-B489-6D21351A910E}"/>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314383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162DDE-8807-6EA2-80C7-A076A4473F6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2E7AE8D-1190-B085-A78E-213E437CA7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15BC97A-539D-88D2-A4EA-5BB400FA2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03717B2-903A-53B5-AD66-5C7A59DD22B7}"/>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6" name="Fußzeilenplatzhalter 5">
            <a:extLst>
              <a:ext uri="{FF2B5EF4-FFF2-40B4-BE49-F238E27FC236}">
                <a16:creationId xmlns:a16="http://schemas.microsoft.com/office/drawing/2014/main" id="{E3BBBF7E-8903-3EEE-A4D6-F508BBE06F0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8CC2B44-B175-CDA1-A54B-DD75D273480F}"/>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3736227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A0CA65-6CCB-007B-868D-7DC79DE90B0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BA52BA2-B71D-C286-4CA2-EBB5B33806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6F6B18C3-DD9D-CE52-881C-A59B49B9D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D5B6438-585F-2532-AF1B-D5576DBEFC10}"/>
              </a:ext>
            </a:extLst>
          </p:cNvPr>
          <p:cNvSpPr>
            <a:spLocks noGrp="1"/>
          </p:cNvSpPr>
          <p:nvPr>
            <p:ph type="dt" sz="half" idx="10"/>
          </p:nvPr>
        </p:nvSpPr>
        <p:spPr/>
        <p:txBody>
          <a:bodyPr/>
          <a:lstStyle/>
          <a:p>
            <a:fld id="{6AA26A7B-2C9D-D64A-B419-0DE6E4E9C1D1}" type="datetimeFigureOut">
              <a:rPr lang="de-DE" smtClean="0"/>
              <a:t>27.11.22</a:t>
            </a:fld>
            <a:endParaRPr lang="de-DE"/>
          </a:p>
        </p:txBody>
      </p:sp>
      <p:sp>
        <p:nvSpPr>
          <p:cNvPr id="6" name="Fußzeilenplatzhalter 5">
            <a:extLst>
              <a:ext uri="{FF2B5EF4-FFF2-40B4-BE49-F238E27FC236}">
                <a16:creationId xmlns:a16="http://schemas.microsoft.com/office/drawing/2014/main" id="{021A65E9-300F-2CBB-3C26-77981909275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4B4283F-F280-8452-DFDD-F7738252BD84}"/>
              </a:ext>
            </a:extLst>
          </p:cNvPr>
          <p:cNvSpPr>
            <a:spLocks noGrp="1"/>
          </p:cNvSpPr>
          <p:nvPr>
            <p:ph type="sldNum" sz="quarter" idx="12"/>
          </p:nvPr>
        </p:nvSpPr>
        <p:spPr/>
        <p:txBody>
          <a:bodyPr/>
          <a:lstStyle/>
          <a:p>
            <a:fld id="{ECB26C90-5C1A-1449-BFC7-82DDB2EF5EEF}" type="slidenum">
              <a:rPr lang="de-DE" smtClean="0"/>
              <a:t>‹Nr.›</a:t>
            </a:fld>
            <a:endParaRPr lang="de-DE"/>
          </a:p>
        </p:txBody>
      </p:sp>
    </p:spTree>
    <p:extLst>
      <p:ext uri="{BB962C8B-B14F-4D97-AF65-F5344CB8AC3E}">
        <p14:creationId xmlns:p14="http://schemas.microsoft.com/office/powerpoint/2010/main" val="2982968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accent1">
                <a:lumMod val="50000"/>
              </a:schemeClr>
            </a:gs>
            <a:gs pos="68000">
              <a:schemeClr val="bg1">
                <a:lumMod val="0"/>
              </a:schemeClr>
            </a:gs>
          </a:gsLst>
          <a:lin ang="2700000" scaled="1"/>
          <a:tileRect/>
        </a:gra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094DB91-D8AF-AE49-CEB6-FF6F99787D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7DA3EC3F-55B9-5002-8D27-4C39511386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116E9367-7A39-8F65-E83D-B882E77D88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26A7B-2C9D-D64A-B419-0DE6E4E9C1D1}" type="datetimeFigureOut">
              <a:rPr lang="de-DE" smtClean="0"/>
              <a:t>27.11.22</a:t>
            </a:fld>
            <a:endParaRPr lang="de-DE"/>
          </a:p>
        </p:txBody>
      </p:sp>
      <p:sp>
        <p:nvSpPr>
          <p:cNvPr id="5" name="Fußzeilenplatzhalter 4">
            <a:extLst>
              <a:ext uri="{FF2B5EF4-FFF2-40B4-BE49-F238E27FC236}">
                <a16:creationId xmlns:a16="http://schemas.microsoft.com/office/drawing/2014/main" id="{A66B1030-6EA7-5AD0-DC2A-C644B1C2C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A3F92B85-C325-1220-AA7A-38B3FA4C2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26C90-5C1A-1449-BFC7-82DDB2EF5EEF}" type="slidenum">
              <a:rPr lang="de-DE" smtClean="0"/>
              <a:t>‹Nr.›</a:t>
            </a:fld>
            <a:endParaRPr lang="de-DE"/>
          </a:p>
        </p:txBody>
      </p:sp>
    </p:spTree>
    <p:extLst>
      <p:ext uri="{BB962C8B-B14F-4D97-AF65-F5344CB8AC3E}">
        <p14:creationId xmlns:p14="http://schemas.microsoft.com/office/powerpoint/2010/main" val="365034023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svg"/><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075A91-0CAC-FC36-9A96-BBA207D329CC}"/>
              </a:ext>
            </a:extLst>
          </p:cNvPr>
          <p:cNvSpPr>
            <a:spLocks noGrp="1"/>
          </p:cNvSpPr>
          <p:nvPr>
            <p:ph type="title"/>
          </p:nvPr>
        </p:nvSpPr>
        <p:spPr/>
        <p:txBody>
          <a:bodyPr/>
          <a:lstStyle/>
          <a:p>
            <a:r>
              <a:rPr lang="de-DE" dirty="0"/>
              <a:t>Ablauf: Vormittag</a:t>
            </a:r>
          </a:p>
        </p:txBody>
      </p:sp>
      <p:sp>
        <p:nvSpPr>
          <p:cNvPr id="3" name="Inhaltsplatzhalter 2">
            <a:extLst>
              <a:ext uri="{FF2B5EF4-FFF2-40B4-BE49-F238E27FC236}">
                <a16:creationId xmlns:a16="http://schemas.microsoft.com/office/drawing/2014/main" id="{CA59C3C7-B647-EBAA-C52C-9028D24DE095}"/>
              </a:ext>
            </a:extLst>
          </p:cNvPr>
          <p:cNvSpPr>
            <a:spLocks noGrp="1"/>
          </p:cNvSpPr>
          <p:nvPr>
            <p:ph idx="1"/>
          </p:nvPr>
        </p:nvSpPr>
        <p:spPr/>
        <p:txBody>
          <a:bodyPr/>
          <a:lstStyle/>
          <a:p>
            <a:r>
              <a:rPr lang="de-DE" b="1" dirty="0"/>
              <a:t>Sprachverarbeitung</a:t>
            </a:r>
            <a:r>
              <a:rPr lang="de-DE" dirty="0"/>
              <a:t>: Wie versteht der Computer unsere Sprache? </a:t>
            </a:r>
          </a:p>
          <a:p>
            <a:pPr lvl="1"/>
            <a:r>
              <a:rPr lang="de-DE" dirty="0"/>
              <a:t>Vom Wort zur Zahl </a:t>
            </a:r>
          </a:p>
          <a:p>
            <a:pPr lvl="1"/>
            <a:r>
              <a:rPr lang="de-DE" dirty="0"/>
              <a:t>Training von Modellen </a:t>
            </a:r>
          </a:p>
          <a:p>
            <a:pPr lvl="1"/>
            <a:endParaRPr lang="de-DE" dirty="0"/>
          </a:p>
          <a:p>
            <a:endParaRPr lang="de-DE" dirty="0"/>
          </a:p>
        </p:txBody>
      </p:sp>
    </p:spTree>
    <p:extLst>
      <p:ext uri="{BB962C8B-B14F-4D97-AF65-F5344CB8AC3E}">
        <p14:creationId xmlns:p14="http://schemas.microsoft.com/office/powerpoint/2010/main" val="3980229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AAB653-10E3-F6A7-3C1A-7E9AF890592F}"/>
              </a:ext>
            </a:extLst>
          </p:cNvPr>
          <p:cNvSpPr txBox="1"/>
          <p:nvPr/>
        </p:nvSpPr>
        <p:spPr>
          <a:xfrm>
            <a:off x="671764" y="3496512"/>
            <a:ext cx="2763251" cy="584775"/>
          </a:xfrm>
          <a:prstGeom prst="rect">
            <a:avLst/>
          </a:prstGeom>
          <a:noFill/>
        </p:spPr>
        <p:txBody>
          <a:bodyPr wrap="square" rtlCol="0">
            <a:spAutoFit/>
          </a:bodyPr>
          <a:lstStyle/>
          <a:p>
            <a:r>
              <a:rPr lang="de-DE" sz="3200" b="1" dirty="0">
                <a:latin typeface="Montserrat" pitchFamily="2" charset="77"/>
              </a:rPr>
              <a:t>Benutzer/in</a:t>
            </a:r>
          </a:p>
        </p:txBody>
      </p:sp>
      <p:pic>
        <p:nvPicPr>
          <p:cNvPr id="3" name="Grafik 2" descr="Benutzer Silhouette">
            <a:extLst>
              <a:ext uri="{FF2B5EF4-FFF2-40B4-BE49-F238E27FC236}">
                <a16:creationId xmlns:a16="http://schemas.microsoft.com/office/drawing/2014/main" id="{5E303A15-F006-4C9C-1B2A-4F347222DE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6189" y="2715223"/>
            <a:ext cx="914400" cy="914400"/>
          </a:xfrm>
          <a:prstGeom prst="rect">
            <a:avLst/>
          </a:prstGeom>
        </p:spPr>
      </p:pic>
      <p:sp>
        <p:nvSpPr>
          <p:cNvPr id="5" name="Pfeil nach rechts 4">
            <a:extLst>
              <a:ext uri="{FF2B5EF4-FFF2-40B4-BE49-F238E27FC236}">
                <a16:creationId xmlns:a16="http://schemas.microsoft.com/office/drawing/2014/main" id="{9B4268B9-20B5-9679-A72E-0BDD1ADA3250}"/>
              </a:ext>
            </a:extLst>
          </p:cNvPr>
          <p:cNvSpPr/>
          <p:nvPr/>
        </p:nvSpPr>
        <p:spPr>
          <a:xfrm>
            <a:off x="3650381" y="3810101"/>
            <a:ext cx="3072063" cy="57589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Text</a:t>
            </a:r>
          </a:p>
        </p:txBody>
      </p:sp>
      <p:sp>
        <p:nvSpPr>
          <p:cNvPr id="7" name="Rechteck 6">
            <a:extLst>
              <a:ext uri="{FF2B5EF4-FFF2-40B4-BE49-F238E27FC236}">
                <a16:creationId xmlns:a16="http://schemas.microsoft.com/office/drawing/2014/main" id="{26A13F40-775B-DB91-8EAE-75519457B557}"/>
              </a:ext>
            </a:extLst>
          </p:cNvPr>
          <p:cNvSpPr/>
          <p:nvPr/>
        </p:nvSpPr>
        <p:spPr>
          <a:xfrm>
            <a:off x="9347734" y="2333123"/>
            <a:ext cx="2387875" cy="2191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t>Künstliche Intelligenz / Black-Box </a:t>
            </a:r>
          </a:p>
        </p:txBody>
      </p:sp>
      <p:pic>
        <p:nvPicPr>
          <p:cNvPr id="8" name="Grafik 7" descr="Monitor mit einfarbiger Füllung">
            <a:extLst>
              <a:ext uri="{FF2B5EF4-FFF2-40B4-BE49-F238E27FC236}">
                <a16:creationId xmlns:a16="http://schemas.microsoft.com/office/drawing/2014/main" id="{2C101A75-F16F-DAB2-3224-5BF9CA222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1155" y="2796196"/>
            <a:ext cx="1451810" cy="1451810"/>
          </a:xfrm>
          <a:prstGeom prst="rect">
            <a:avLst/>
          </a:prstGeom>
        </p:spPr>
      </p:pic>
      <p:sp>
        <p:nvSpPr>
          <p:cNvPr id="9" name="Pfeil nach rechts 8">
            <a:extLst>
              <a:ext uri="{FF2B5EF4-FFF2-40B4-BE49-F238E27FC236}">
                <a16:creationId xmlns:a16="http://schemas.microsoft.com/office/drawing/2014/main" id="{D276D79C-0335-62D1-8924-32D54F4221BA}"/>
              </a:ext>
            </a:extLst>
          </p:cNvPr>
          <p:cNvSpPr/>
          <p:nvPr/>
        </p:nvSpPr>
        <p:spPr>
          <a:xfrm rot="10800000">
            <a:off x="8551644" y="3021501"/>
            <a:ext cx="441158" cy="27911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Pfeil nach rechts 9">
            <a:extLst>
              <a:ext uri="{FF2B5EF4-FFF2-40B4-BE49-F238E27FC236}">
                <a16:creationId xmlns:a16="http://schemas.microsoft.com/office/drawing/2014/main" id="{80A41C55-5023-C776-FE23-8AB8E465D7BE}"/>
              </a:ext>
            </a:extLst>
          </p:cNvPr>
          <p:cNvSpPr/>
          <p:nvPr/>
        </p:nvSpPr>
        <p:spPr>
          <a:xfrm>
            <a:off x="8599770" y="3588708"/>
            <a:ext cx="441158" cy="27911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Pfeil nach links 10">
            <a:extLst>
              <a:ext uri="{FF2B5EF4-FFF2-40B4-BE49-F238E27FC236}">
                <a16:creationId xmlns:a16="http://schemas.microsoft.com/office/drawing/2014/main" id="{D0362D99-F94C-7308-8F21-87D63E42EA08}"/>
              </a:ext>
            </a:extLst>
          </p:cNvPr>
          <p:cNvSpPr/>
          <p:nvPr/>
        </p:nvSpPr>
        <p:spPr>
          <a:xfrm>
            <a:off x="3565359" y="2587648"/>
            <a:ext cx="3157085" cy="584775"/>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Antwort</a:t>
            </a:r>
          </a:p>
        </p:txBody>
      </p:sp>
      <p:sp>
        <p:nvSpPr>
          <p:cNvPr id="12" name="Textfeld 11">
            <a:extLst>
              <a:ext uri="{FF2B5EF4-FFF2-40B4-BE49-F238E27FC236}">
                <a16:creationId xmlns:a16="http://schemas.microsoft.com/office/drawing/2014/main" id="{ABB3150E-53EF-E9BE-23D1-88BB4AA55B7E}"/>
              </a:ext>
            </a:extLst>
          </p:cNvPr>
          <p:cNvSpPr txBox="1"/>
          <p:nvPr/>
        </p:nvSpPr>
        <p:spPr>
          <a:xfrm>
            <a:off x="3435015" y="5400741"/>
            <a:ext cx="4472941" cy="400110"/>
          </a:xfrm>
          <a:prstGeom prst="rect">
            <a:avLst/>
          </a:prstGeom>
          <a:noFill/>
        </p:spPr>
        <p:txBody>
          <a:bodyPr wrap="square" rtlCol="0">
            <a:spAutoFit/>
          </a:bodyPr>
          <a:lstStyle/>
          <a:p>
            <a:r>
              <a:rPr lang="de-DE" sz="2000" dirty="0">
                <a:latin typeface="Montserrat" pitchFamily="2" charset="77"/>
              </a:rPr>
              <a:t>mündlich oder schriftlich </a:t>
            </a:r>
          </a:p>
        </p:txBody>
      </p:sp>
      <p:sp>
        <p:nvSpPr>
          <p:cNvPr id="13" name="Pfeil nach rechts 12">
            <a:extLst>
              <a:ext uri="{FF2B5EF4-FFF2-40B4-BE49-F238E27FC236}">
                <a16:creationId xmlns:a16="http://schemas.microsoft.com/office/drawing/2014/main" id="{5F4CD175-A297-FC78-C3D6-0CF53BCA425E}"/>
              </a:ext>
            </a:extLst>
          </p:cNvPr>
          <p:cNvSpPr/>
          <p:nvPr/>
        </p:nvSpPr>
        <p:spPr>
          <a:xfrm rot="16200000">
            <a:off x="4636527" y="4819708"/>
            <a:ext cx="1014747" cy="147319"/>
          </a:xfrm>
          <a:prstGeom prst="rightArrow">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8511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069B72-BCC0-C080-94D9-B7375BC26F68}"/>
              </a:ext>
            </a:extLst>
          </p:cNvPr>
          <p:cNvSpPr>
            <a:spLocks noGrp="1"/>
          </p:cNvSpPr>
          <p:nvPr>
            <p:ph type="title"/>
          </p:nvPr>
        </p:nvSpPr>
        <p:spPr/>
        <p:txBody>
          <a:bodyPr/>
          <a:lstStyle/>
          <a:p>
            <a:r>
              <a:rPr lang="de-DE" dirty="0"/>
              <a:t>Beispiele</a:t>
            </a:r>
          </a:p>
        </p:txBody>
      </p:sp>
      <p:sp>
        <p:nvSpPr>
          <p:cNvPr id="3" name="Inhaltsplatzhalter 2">
            <a:extLst>
              <a:ext uri="{FF2B5EF4-FFF2-40B4-BE49-F238E27FC236}">
                <a16:creationId xmlns:a16="http://schemas.microsoft.com/office/drawing/2014/main" id="{96C540A0-8772-66D2-0D3B-52F875C20500}"/>
              </a:ext>
            </a:extLst>
          </p:cNvPr>
          <p:cNvSpPr>
            <a:spLocks noGrp="1"/>
          </p:cNvSpPr>
          <p:nvPr>
            <p:ph idx="1"/>
          </p:nvPr>
        </p:nvSpPr>
        <p:spPr>
          <a:xfrm>
            <a:off x="838200" y="1825625"/>
            <a:ext cx="11016916" cy="4351338"/>
          </a:xfrm>
        </p:spPr>
        <p:txBody>
          <a:bodyPr/>
          <a:lstStyle/>
          <a:p>
            <a:r>
              <a:rPr lang="de-DE" dirty="0"/>
              <a:t>Spam erkennen (z.B. E-Mail)</a:t>
            </a:r>
          </a:p>
          <a:p>
            <a:r>
              <a:rPr lang="de-DE" dirty="0"/>
              <a:t>Maschinelle Übersetzung (z.B. </a:t>
            </a:r>
            <a:r>
              <a:rPr lang="de-DE" dirty="0" err="1"/>
              <a:t>Deepl</a:t>
            </a:r>
            <a:r>
              <a:rPr lang="de-DE" dirty="0"/>
              <a:t>) </a:t>
            </a:r>
          </a:p>
          <a:p>
            <a:r>
              <a:rPr lang="de-DE" dirty="0"/>
              <a:t>Emotionen erkennen (z.B. </a:t>
            </a:r>
            <a:r>
              <a:rPr lang="de-DE" dirty="0" err="1"/>
              <a:t>Hate</a:t>
            </a:r>
            <a:r>
              <a:rPr lang="de-DE" dirty="0"/>
              <a:t>-Speech auf </a:t>
            </a:r>
            <a:r>
              <a:rPr lang="de-DE" dirty="0" err="1"/>
              <a:t>Social</a:t>
            </a:r>
            <a:r>
              <a:rPr lang="de-DE" dirty="0"/>
              <a:t> Media) </a:t>
            </a:r>
          </a:p>
          <a:p>
            <a:r>
              <a:rPr lang="de-DE" dirty="0"/>
              <a:t>Chatbots </a:t>
            </a:r>
          </a:p>
          <a:p>
            <a:r>
              <a:rPr lang="de-DE" dirty="0"/>
              <a:t>Spracherkennung (z.B. im Auto, Siri, Alexa) </a:t>
            </a:r>
          </a:p>
          <a:p>
            <a:r>
              <a:rPr lang="de-DE" dirty="0"/>
              <a:t>Generieren von Text (z.B. KI gibt eine Antwort)</a:t>
            </a:r>
          </a:p>
          <a:p>
            <a:pPr marL="0" indent="0">
              <a:buNone/>
            </a:pPr>
            <a:endParaRPr lang="de-DE" dirty="0"/>
          </a:p>
        </p:txBody>
      </p:sp>
    </p:spTree>
    <p:extLst>
      <p:ext uri="{BB962C8B-B14F-4D97-AF65-F5344CB8AC3E}">
        <p14:creationId xmlns:p14="http://schemas.microsoft.com/office/powerpoint/2010/main" val="224709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0AD8F8C-62CF-4397-D90A-0B2E650028F8}"/>
              </a:ext>
            </a:extLst>
          </p:cNvPr>
          <p:cNvSpPr>
            <a:spLocks noGrp="1"/>
          </p:cNvSpPr>
          <p:nvPr>
            <p:ph type="title"/>
          </p:nvPr>
        </p:nvSpPr>
        <p:spPr>
          <a:xfrm>
            <a:off x="838200" y="3201654"/>
            <a:ext cx="10515600" cy="2852737"/>
          </a:xfrm>
        </p:spPr>
        <p:txBody>
          <a:bodyPr/>
          <a:lstStyle/>
          <a:p>
            <a:r>
              <a:rPr lang="de-DE" b="1" dirty="0"/>
              <a:t>Wie versteht der Computer ein Wort?</a:t>
            </a:r>
          </a:p>
        </p:txBody>
      </p:sp>
      <p:pic>
        <p:nvPicPr>
          <p:cNvPr id="3" name="Grafik 2" descr="Fünf quadratische Sprechblasen in Farbe">
            <a:extLst>
              <a:ext uri="{FF2B5EF4-FFF2-40B4-BE49-F238E27FC236}">
                <a16:creationId xmlns:a16="http://schemas.microsoft.com/office/drawing/2014/main" id="{090617C9-8FED-129A-FBA0-952E208FE30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400800" y="10145"/>
            <a:ext cx="6226342" cy="4358185"/>
          </a:xfrm>
          <a:prstGeom prst="rect">
            <a:avLst/>
          </a:prstGeom>
        </p:spPr>
      </p:pic>
    </p:spTree>
    <p:extLst>
      <p:ext uri="{BB962C8B-B14F-4D97-AF65-F5344CB8AC3E}">
        <p14:creationId xmlns:p14="http://schemas.microsoft.com/office/powerpoint/2010/main" val="382072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E6FB0980-7DEC-3130-3914-E0234F835731}"/>
              </a:ext>
            </a:extLst>
          </p:cNvPr>
          <p:cNvSpPr txBox="1"/>
          <p:nvPr/>
        </p:nvSpPr>
        <p:spPr>
          <a:xfrm>
            <a:off x="1138987" y="2844225"/>
            <a:ext cx="3276601" cy="584775"/>
          </a:xfrm>
          <a:prstGeom prst="rect">
            <a:avLst/>
          </a:prstGeom>
          <a:noFill/>
        </p:spPr>
        <p:txBody>
          <a:bodyPr wrap="square" rtlCol="0">
            <a:spAutoFit/>
          </a:bodyPr>
          <a:lstStyle/>
          <a:p>
            <a:r>
              <a:rPr lang="de-DE" sz="3200" b="1" dirty="0">
                <a:latin typeface="Montserrat" pitchFamily="2" charset="77"/>
              </a:rPr>
              <a:t>Computer (KI)</a:t>
            </a:r>
          </a:p>
        </p:txBody>
      </p:sp>
      <p:sp>
        <p:nvSpPr>
          <p:cNvPr id="5" name="Textfeld 4">
            <a:extLst>
              <a:ext uri="{FF2B5EF4-FFF2-40B4-BE49-F238E27FC236}">
                <a16:creationId xmlns:a16="http://schemas.microsoft.com/office/drawing/2014/main" id="{C4FF1F46-E4BE-DE2A-5EE2-573413930157}"/>
              </a:ext>
            </a:extLst>
          </p:cNvPr>
          <p:cNvSpPr txBox="1"/>
          <p:nvPr/>
        </p:nvSpPr>
        <p:spPr>
          <a:xfrm>
            <a:off x="7920791" y="2788458"/>
            <a:ext cx="2253919" cy="584775"/>
          </a:xfrm>
          <a:prstGeom prst="rect">
            <a:avLst/>
          </a:prstGeom>
          <a:noFill/>
        </p:spPr>
        <p:txBody>
          <a:bodyPr wrap="square" rtlCol="0">
            <a:spAutoFit/>
          </a:bodyPr>
          <a:lstStyle/>
          <a:p>
            <a:r>
              <a:rPr lang="de-DE" sz="3200" b="1" dirty="0">
                <a:latin typeface="Montserrat" pitchFamily="2" charset="77"/>
              </a:rPr>
              <a:t>Mensch</a:t>
            </a:r>
          </a:p>
        </p:txBody>
      </p:sp>
      <p:pic>
        <p:nvPicPr>
          <p:cNvPr id="7" name="Grafik 6" descr="Monitor mit einfarbiger Füllung">
            <a:extLst>
              <a:ext uri="{FF2B5EF4-FFF2-40B4-BE49-F238E27FC236}">
                <a16:creationId xmlns:a16="http://schemas.microsoft.com/office/drawing/2014/main" id="{98A48702-2FC3-B0CE-E78B-71853A7BA2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0087" y="1874058"/>
            <a:ext cx="914400" cy="914400"/>
          </a:xfrm>
          <a:prstGeom prst="rect">
            <a:avLst/>
          </a:prstGeom>
        </p:spPr>
      </p:pic>
      <p:pic>
        <p:nvPicPr>
          <p:cNvPr id="11" name="Grafik 10" descr="Benutzer Silhouette">
            <a:extLst>
              <a:ext uri="{FF2B5EF4-FFF2-40B4-BE49-F238E27FC236}">
                <a16:creationId xmlns:a16="http://schemas.microsoft.com/office/drawing/2014/main" id="{47BC18C1-D80F-3950-B12B-880FE635B3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5958" y="1909772"/>
            <a:ext cx="914400" cy="914400"/>
          </a:xfrm>
          <a:prstGeom prst="rect">
            <a:avLst/>
          </a:prstGeom>
        </p:spPr>
      </p:pic>
      <p:pic>
        <p:nvPicPr>
          <p:cNvPr id="13" name="Grafik 12" descr="Chat mit einfarbiger Füllung">
            <a:extLst>
              <a:ext uri="{FF2B5EF4-FFF2-40B4-BE49-F238E27FC236}">
                <a16:creationId xmlns:a16="http://schemas.microsoft.com/office/drawing/2014/main" id="{51E2B7EE-EE53-D49B-F21B-460BE14E22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1255" y="593318"/>
            <a:ext cx="3276601" cy="3276601"/>
          </a:xfrm>
          <a:prstGeom prst="rect">
            <a:avLst/>
          </a:prstGeom>
        </p:spPr>
      </p:pic>
      <p:sp>
        <p:nvSpPr>
          <p:cNvPr id="14" name="Titel 1">
            <a:extLst>
              <a:ext uri="{FF2B5EF4-FFF2-40B4-BE49-F238E27FC236}">
                <a16:creationId xmlns:a16="http://schemas.microsoft.com/office/drawing/2014/main" id="{0E70D74B-6D7B-B8C7-D158-5712A98A22E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a:lstStyle>
          <a:p>
            <a:r>
              <a:rPr lang="de-DE" dirty="0"/>
              <a:t>Unser Problem</a:t>
            </a:r>
          </a:p>
        </p:txBody>
      </p:sp>
    </p:spTree>
    <p:extLst>
      <p:ext uri="{BB962C8B-B14F-4D97-AF65-F5344CB8AC3E}">
        <p14:creationId xmlns:p14="http://schemas.microsoft.com/office/powerpoint/2010/main" val="356516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E6FB0980-7DEC-3130-3914-E0234F835731}"/>
              </a:ext>
            </a:extLst>
          </p:cNvPr>
          <p:cNvSpPr txBox="1"/>
          <p:nvPr/>
        </p:nvSpPr>
        <p:spPr>
          <a:xfrm>
            <a:off x="1138987" y="2844225"/>
            <a:ext cx="3276601" cy="584775"/>
          </a:xfrm>
          <a:prstGeom prst="rect">
            <a:avLst/>
          </a:prstGeom>
          <a:noFill/>
        </p:spPr>
        <p:txBody>
          <a:bodyPr wrap="square" rtlCol="0">
            <a:spAutoFit/>
          </a:bodyPr>
          <a:lstStyle/>
          <a:p>
            <a:r>
              <a:rPr lang="de-DE" sz="3200" b="1" dirty="0">
                <a:latin typeface="Montserrat" pitchFamily="2" charset="77"/>
              </a:rPr>
              <a:t>Computer (KI)</a:t>
            </a:r>
          </a:p>
        </p:txBody>
      </p:sp>
      <p:sp>
        <p:nvSpPr>
          <p:cNvPr id="5" name="Textfeld 4">
            <a:extLst>
              <a:ext uri="{FF2B5EF4-FFF2-40B4-BE49-F238E27FC236}">
                <a16:creationId xmlns:a16="http://schemas.microsoft.com/office/drawing/2014/main" id="{C4FF1F46-E4BE-DE2A-5EE2-573413930157}"/>
              </a:ext>
            </a:extLst>
          </p:cNvPr>
          <p:cNvSpPr txBox="1"/>
          <p:nvPr/>
        </p:nvSpPr>
        <p:spPr>
          <a:xfrm>
            <a:off x="7920791" y="2788458"/>
            <a:ext cx="2253919" cy="584775"/>
          </a:xfrm>
          <a:prstGeom prst="rect">
            <a:avLst/>
          </a:prstGeom>
          <a:noFill/>
        </p:spPr>
        <p:txBody>
          <a:bodyPr wrap="square" rtlCol="0">
            <a:spAutoFit/>
          </a:bodyPr>
          <a:lstStyle/>
          <a:p>
            <a:r>
              <a:rPr lang="de-DE" sz="3200" b="1" dirty="0">
                <a:latin typeface="Montserrat" pitchFamily="2" charset="77"/>
              </a:rPr>
              <a:t>Mensch</a:t>
            </a:r>
          </a:p>
        </p:txBody>
      </p:sp>
      <p:pic>
        <p:nvPicPr>
          <p:cNvPr id="7" name="Grafik 6" descr="Monitor mit einfarbiger Füllung">
            <a:extLst>
              <a:ext uri="{FF2B5EF4-FFF2-40B4-BE49-F238E27FC236}">
                <a16:creationId xmlns:a16="http://schemas.microsoft.com/office/drawing/2014/main" id="{98A48702-2FC3-B0CE-E78B-71853A7BA2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0087" y="1874058"/>
            <a:ext cx="914400" cy="914400"/>
          </a:xfrm>
          <a:prstGeom prst="rect">
            <a:avLst/>
          </a:prstGeom>
        </p:spPr>
      </p:pic>
      <p:pic>
        <p:nvPicPr>
          <p:cNvPr id="11" name="Grafik 10" descr="Benutzer Silhouette">
            <a:extLst>
              <a:ext uri="{FF2B5EF4-FFF2-40B4-BE49-F238E27FC236}">
                <a16:creationId xmlns:a16="http://schemas.microsoft.com/office/drawing/2014/main" id="{47BC18C1-D80F-3950-B12B-880FE635B3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5958" y="1909772"/>
            <a:ext cx="914400" cy="914400"/>
          </a:xfrm>
          <a:prstGeom prst="rect">
            <a:avLst/>
          </a:prstGeom>
        </p:spPr>
      </p:pic>
      <p:pic>
        <p:nvPicPr>
          <p:cNvPr id="13" name="Grafik 12" descr="Chat mit einfarbiger Füllung">
            <a:extLst>
              <a:ext uri="{FF2B5EF4-FFF2-40B4-BE49-F238E27FC236}">
                <a16:creationId xmlns:a16="http://schemas.microsoft.com/office/drawing/2014/main" id="{51E2B7EE-EE53-D49B-F21B-460BE14E22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1255" y="593318"/>
            <a:ext cx="3276601" cy="3276601"/>
          </a:xfrm>
          <a:prstGeom prst="rect">
            <a:avLst/>
          </a:prstGeom>
        </p:spPr>
      </p:pic>
      <p:sp>
        <p:nvSpPr>
          <p:cNvPr id="2" name="Textfeld 1">
            <a:extLst>
              <a:ext uri="{FF2B5EF4-FFF2-40B4-BE49-F238E27FC236}">
                <a16:creationId xmlns:a16="http://schemas.microsoft.com/office/drawing/2014/main" id="{3EE32266-8666-FF77-E46C-653F153ABC35}"/>
              </a:ext>
            </a:extLst>
          </p:cNvPr>
          <p:cNvSpPr txBox="1"/>
          <p:nvPr/>
        </p:nvSpPr>
        <p:spPr>
          <a:xfrm>
            <a:off x="7165797" y="4847510"/>
            <a:ext cx="3437020" cy="461665"/>
          </a:xfrm>
          <a:prstGeom prst="rect">
            <a:avLst/>
          </a:prstGeom>
          <a:noFill/>
        </p:spPr>
        <p:txBody>
          <a:bodyPr wrap="square" rtlCol="0">
            <a:spAutoFit/>
          </a:bodyPr>
          <a:lstStyle/>
          <a:p>
            <a:pPr algn="ctr"/>
            <a:r>
              <a:rPr lang="de-DE" sz="2400" dirty="0">
                <a:latin typeface="Montserrat" pitchFamily="2" charset="77"/>
              </a:rPr>
              <a:t>Natürliche Sprache</a:t>
            </a:r>
          </a:p>
        </p:txBody>
      </p:sp>
      <p:sp>
        <p:nvSpPr>
          <p:cNvPr id="3" name="Textfeld 2">
            <a:extLst>
              <a:ext uri="{FF2B5EF4-FFF2-40B4-BE49-F238E27FC236}">
                <a16:creationId xmlns:a16="http://schemas.microsoft.com/office/drawing/2014/main" id="{2E6C507C-4D14-DC5B-1A6E-AF16383480DB}"/>
              </a:ext>
            </a:extLst>
          </p:cNvPr>
          <p:cNvSpPr txBox="1"/>
          <p:nvPr/>
        </p:nvSpPr>
        <p:spPr>
          <a:xfrm>
            <a:off x="902355" y="4847509"/>
            <a:ext cx="2994864" cy="461665"/>
          </a:xfrm>
          <a:prstGeom prst="rect">
            <a:avLst/>
          </a:prstGeom>
          <a:noFill/>
        </p:spPr>
        <p:txBody>
          <a:bodyPr wrap="square" rtlCol="0">
            <a:spAutoFit/>
          </a:bodyPr>
          <a:lstStyle/>
          <a:p>
            <a:pPr algn="ctr"/>
            <a:r>
              <a:rPr lang="de-DE" sz="2400" dirty="0">
                <a:latin typeface="Montserrat" pitchFamily="2" charset="77"/>
              </a:rPr>
              <a:t>Zahlen (0 oder 1)</a:t>
            </a:r>
          </a:p>
        </p:txBody>
      </p:sp>
      <p:sp>
        <p:nvSpPr>
          <p:cNvPr id="9" name="Pfeil nach unten 8">
            <a:extLst>
              <a:ext uri="{FF2B5EF4-FFF2-40B4-BE49-F238E27FC236}">
                <a16:creationId xmlns:a16="http://schemas.microsoft.com/office/drawing/2014/main" id="{D6FF38F4-C958-E78A-CF86-39520E9C1E9F}"/>
              </a:ext>
            </a:extLst>
          </p:cNvPr>
          <p:cNvSpPr/>
          <p:nvPr/>
        </p:nvSpPr>
        <p:spPr>
          <a:xfrm>
            <a:off x="2320087" y="3753853"/>
            <a:ext cx="519366" cy="802105"/>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unten 9">
            <a:extLst>
              <a:ext uri="{FF2B5EF4-FFF2-40B4-BE49-F238E27FC236}">
                <a16:creationId xmlns:a16="http://schemas.microsoft.com/office/drawing/2014/main" id="{F19AEC2B-EDBC-7E66-D78B-899B9185CEFB}"/>
              </a:ext>
            </a:extLst>
          </p:cNvPr>
          <p:cNvSpPr/>
          <p:nvPr/>
        </p:nvSpPr>
        <p:spPr>
          <a:xfrm>
            <a:off x="8624624" y="3702858"/>
            <a:ext cx="519366" cy="802105"/>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Blitz mit einfarbiger Füllung">
            <a:extLst>
              <a:ext uri="{FF2B5EF4-FFF2-40B4-BE49-F238E27FC236}">
                <a16:creationId xmlns:a16="http://schemas.microsoft.com/office/drawing/2014/main" id="{16BC66D9-8CC1-B7C1-D5B0-0FD5FE3D7C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4985" y="4504963"/>
            <a:ext cx="1554106" cy="1554106"/>
          </a:xfrm>
          <a:prstGeom prst="rect">
            <a:avLst/>
          </a:prstGeom>
        </p:spPr>
      </p:pic>
      <p:sp>
        <p:nvSpPr>
          <p:cNvPr id="15" name="Titel 1">
            <a:extLst>
              <a:ext uri="{FF2B5EF4-FFF2-40B4-BE49-F238E27FC236}">
                <a16:creationId xmlns:a16="http://schemas.microsoft.com/office/drawing/2014/main" id="{6A51C6BC-89EF-DACE-8897-7815D5338C9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a:lstStyle>
          <a:p>
            <a:r>
              <a:rPr lang="de-DE" dirty="0"/>
              <a:t>Unser Problem</a:t>
            </a:r>
          </a:p>
        </p:txBody>
      </p:sp>
    </p:spTree>
    <p:extLst>
      <p:ext uri="{BB962C8B-B14F-4D97-AF65-F5344CB8AC3E}">
        <p14:creationId xmlns:p14="http://schemas.microsoft.com/office/powerpoint/2010/main" val="220243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2BDAC9-8ECF-923E-61CA-050FBFC42B6E}"/>
              </a:ext>
            </a:extLst>
          </p:cNvPr>
          <p:cNvSpPr>
            <a:spLocks noGrp="1"/>
          </p:cNvSpPr>
          <p:nvPr>
            <p:ph type="title"/>
          </p:nvPr>
        </p:nvSpPr>
        <p:spPr/>
        <p:txBody>
          <a:bodyPr/>
          <a:lstStyle/>
          <a:p>
            <a:r>
              <a:rPr lang="de-DE" dirty="0"/>
              <a:t>Herausforderungen</a:t>
            </a:r>
          </a:p>
        </p:txBody>
      </p:sp>
      <p:sp>
        <p:nvSpPr>
          <p:cNvPr id="3" name="Inhaltsplatzhalter 2">
            <a:extLst>
              <a:ext uri="{FF2B5EF4-FFF2-40B4-BE49-F238E27FC236}">
                <a16:creationId xmlns:a16="http://schemas.microsoft.com/office/drawing/2014/main" id="{36754E07-338A-3069-E45E-5BD279479055}"/>
              </a:ext>
            </a:extLst>
          </p:cNvPr>
          <p:cNvSpPr>
            <a:spLocks noGrp="1"/>
          </p:cNvSpPr>
          <p:nvPr>
            <p:ph idx="1"/>
          </p:nvPr>
        </p:nvSpPr>
        <p:spPr/>
        <p:txBody>
          <a:bodyPr/>
          <a:lstStyle/>
          <a:p>
            <a:r>
              <a:rPr lang="de-DE" dirty="0"/>
              <a:t>Wörter verstehen</a:t>
            </a:r>
          </a:p>
          <a:p>
            <a:r>
              <a:rPr lang="de-DE" dirty="0"/>
              <a:t>Grammatik verstehen </a:t>
            </a:r>
          </a:p>
          <a:p>
            <a:r>
              <a:rPr lang="de-DE" dirty="0"/>
              <a:t>Kontext verstehen (Zusammenhänge) </a:t>
            </a:r>
          </a:p>
          <a:p>
            <a:r>
              <a:rPr lang="de-DE" dirty="0"/>
              <a:t>Inhalt verstehen </a:t>
            </a:r>
          </a:p>
          <a:p>
            <a:r>
              <a:rPr lang="de-DE" dirty="0"/>
              <a:t>Antwort formulieren</a:t>
            </a:r>
          </a:p>
        </p:txBody>
      </p:sp>
    </p:spTree>
    <p:extLst>
      <p:ext uri="{BB962C8B-B14F-4D97-AF65-F5344CB8AC3E}">
        <p14:creationId xmlns:p14="http://schemas.microsoft.com/office/powerpoint/2010/main" val="1227001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496D54-14BF-755D-03AE-9133E39A8D5D}"/>
              </a:ext>
            </a:extLst>
          </p:cNvPr>
          <p:cNvSpPr>
            <a:spLocks noGrp="1"/>
          </p:cNvSpPr>
          <p:nvPr>
            <p:ph type="title"/>
          </p:nvPr>
        </p:nvSpPr>
        <p:spPr/>
        <p:txBody>
          <a:bodyPr/>
          <a:lstStyle/>
          <a:p>
            <a:r>
              <a:rPr lang="de-DE" dirty="0"/>
              <a:t>Verschiedene Arten</a:t>
            </a:r>
          </a:p>
        </p:txBody>
      </p:sp>
      <p:pic>
        <p:nvPicPr>
          <p:cNvPr id="4" name="Grafik 3" descr="Dokument mit einfarbiger Füllung">
            <a:extLst>
              <a:ext uri="{FF2B5EF4-FFF2-40B4-BE49-F238E27FC236}">
                <a16:creationId xmlns:a16="http://schemas.microsoft.com/office/drawing/2014/main" id="{2655BB97-3259-5F0F-0668-8306294E12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764258"/>
            <a:ext cx="914400" cy="914400"/>
          </a:xfrm>
          <a:prstGeom prst="rect">
            <a:avLst/>
          </a:prstGeom>
        </p:spPr>
      </p:pic>
      <p:pic>
        <p:nvPicPr>
          <p:cNvPr id="5" name="Grafik 4" descr="Entscheidungsdiagramm mit einfarbiger Füllung">
            <a:extLst>
              <a:ext uri="{FF2B5EF4-FFF2-40B4-BE49-F238E27FC236}">
                <a16:creationId xmlns:a16="http://schemas.microsoft.com/office/drawing/2014/main" id="{D5A37853-D5AA-A501-D3ED-358DCD97DA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3155660"/>
            <a:ext cx="914400" cy="914400"/>
          </a:xfrm>
          <a:prstGeom prst="rect">
            <a:avLst/>
          </a:prstGeom>
        </p:spPr>
      </p:pic>
      <p:pic>
        <p:nvPicPr>
          <p:cNvPr id="6" name="Grafik 5" descr="Gehirn mit einfarbiger Füllung">
            <a:extLst>
              <a:ext uri="{FF2B5EF4-FFF2-40B4-BE49-F238E27FC236}">
                <a16:creationId xmlns:a16="http://schemas.microsoft.com/office/drawing/2014/main" id="{58631708-6929-EAE1-C78C-0B21E46331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523" y="4637615"/>
            <a:ext cx="914400" cy="914400"/>
          </a:xfrm>
          <a:prstGeom prst="rect">
            <a:avLst/>
          </a:prstGeom>
        </p:spPr>
      </p:pic>
      <p:sp>
        <p:nvSpPr>
          <p:cNvPr id="7" name="Inhaltsplatzhalter 2">
            <a:extLst>
              <a:ext uri="{FF2B5EF4-FFF2-40B4-BE49-F238E27FC236}">
                <a16:creationId xmlns:a16="http://schemas.microsoft.com/office/drawing/2014/main" id="{DD3D474F-4B9C-529D-8FC0-688370467332}"/>
              </a:ext>
            </a:extLst>
          </p:cNvPr>
          <p:cNvSpPr>
            <a:spLocks noGrp="1"/>
          </p:cNvSpPr>
          <p:nvPr>
            <p:ph idx="1"/>
          </p:nvPr>
        </p:nvSpPr>
        <p:spPr>
          <a:xfrm>
            <a:off x="1752600" y="2022036"/>
            <a:ext cx="3324363" cy="564649"/>
          </a:xfrm>
        </p:spPr>
        <p:txBody>
          <a:bodyPr/>
          <a:lstStyle/>
          <a:p>
            <a:pPr marL="0" indent="0">
              <a:buNone/>
            </a:pPr>
            <a:r>
              <a:rPr lang="de-DE" dirty="0"/>
              <a:t>Lexikonbasiert</a:t>
            </a:r>
          </a:p>
        </p:txBody>
      </p:sp>
      <p:sp>
        <p:nvSpPr>
          <p:cNvPr id="8" name="Inhaltsplatzhalter 2">
            <a:extLst>
              <a:ext uri="{FF2B5EF4-FFF2-40B4-BE49-F238E27FC236}">
                <a16:creationId xmlns:a16="http://schemas.microsoft.com/office/drawing/2014/main" id="{5371FD3B-3C11-61E7-ED48-AB144C56B16C}"/>
              </a:ext>
            </a:extLst>
          </p:cNvPr>
          <p:cNvSpPr txBox="1">
            <a:spLocks/>
          </p:cNvSpPr>
          <p:nvPr/>
        </p:nvSpPr>
        <p:spPr>
          <a:xfrm>
            <a:off x="1766455" y="3429000"/>
            <a:ext cx="5658853" cy="564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Regelbasiert / Statistik</a:t>
            </a:r>
          </a:p>
        </p:txBody>
      </p:sp>
      <p:sp>
        <p:nvSpPr>
          <p:cNvPr id="9" name="Inhaltsplatzhalter 2">
            <a:extLst>
              <a:ext uri="{FF2B5EF4-FFF2-40B4-BE49-F238E27FC236}">
                <a16:creationId xmlns:a16="http://schemas.microsoft.com/office/drawing/2014/main" id="{36BD3007-92B8-23A0-5EF0-DBA36F00B6C0}"/>
              </a:ext>
            </a:extLst>
          </p:cNvPr>
          <p:cNvSpPr txBox="1">
            <a:spLocks/>
          </p:cNvSpPr>
          <p:nvPr/>
        </p:nvSpPr>
        <p:spPr>
          <a:xfrm>
            <a:off x="1766455" y="4849192"/>
            <a:ext cx="5289884" cy="110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Maschinell («Intelligent»)</a:t>
            </a:r>
          </a:p>
        </p:txBody>
      </p:sp>
    </p:spTree>
    <p:extLst>
      <p:ext uri="{BB962C8B-B14F-4D97-AF65-F5344CB8AC3E}">
        <p14:creationId xmlns:p14="http://schemas.microsoft.com/office/powerpoint/2010/main" val="305091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CE74DA-87AA-F040-D68A-DA18EAEAF950}"/>
              </a:ext>
            </a:extLst>
          </p:cNvPr>
          <p:cNvSpPr>
            <a:spLocks noGrp="1"/>
          </p:cNvSpPr>
          <p:nvPr>
            <p:ph type="title"/>
          </p:nvPr>
        </p:nvSpPr>
        <p:spPr/>
        <p:txBody>
          <a:bodyPr/>
          <a:lstStyle/>
          <a:p>
            <a:r>
              <a:rPr lang="de-DE" dirty="0"/>
              <a:t>Aufgabe 1 </a:t>
            </a:r>
          </a:p>
        </p:txBody>
      </p:sp>
      <p:sp>
        <p:nvSpPr>
          <p:cNvPr id="3" name="Inhaltsplatzhalter 2">
            <a:extLst>
              <a:ext uri="{FF2B5EF4-FFF2-40B4-BE49-F238E27FC236}">
                <a16:creationId xmlns:a16="http://schemas.microsoft.com/office/drawing/2014/main" id="{906E00C1-58C6-9A45-808E-85437E4DA99E}"/>
              </a:ext>
            </a:extLst>
          </p:cNvPr>
          <p:cNvSpPr>
            <a:spLocks noGrp="1"/>
          </p:cNvSpPr>
          <p:nvPr>
            <p:ph idx="1"/>
          </p:nvPr>
        </p:nvSpPr>
        <p:spPr/>
        <p:txBody>
          <a:bodyPr/>
          <a:lstStyle/>
          <a:p>
            <a:pPr marL="0" indent="0">
              <a:buNone/>
            </a:pPr>
            <a:r>
              <a:rPr lang="de-DE" dirty="0"/>
              <a:t>Teilen Sie die Wörter auf dem Arbeitsblatt im Koordinatensystem ein. </a:t>
            </a:r>
          </a:p>
          <a:p>
            <a:pPr marL="0" indent="0">
              <a:buNone/>
            </a:pPr>
            <a:endParaRPr lang="de-DE" dirty="0"/>
          </a:p>
          <a:p>
            <a:pPr marL="0" indent="0">
              <a:buNone/>
            </a:pPr>
            <a:r>
              <a:rPr lang="de-DE" dirty="0"/>
              <a:t>Gehört ein Begriff zu einer gewissen Kategorie, steht der Begriff sehr nahe an dieser Kategorie. Gehören Begriffe in einer Art und Weise zusammen, stehen Sie näher beieinander. </a:t>
            </a:r>
          </a:p>
          <a:p>
            <a:pPr marL="0" indent="0">
              <a:buNone/>
            </a:pPr>
            <a:endParaRPr lang="de-DE" dirty="0"/>
          </a:p>
        </p:txBody>
      </p:sp>
    </p:spTree>
    <p:extLst>
      <p:ext uri="{BB962C8B-B14F-4D97-AF65-F5344CB8AC3E}">
        <p14:creationId xmlns:p14="http://schemas.microsoft.com/office/powerpoint/2010/main" val="3580944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82DF65-049E-192D-D69F-286B94E74398}"/>
              </a:ext>
            </a:extLst>
          </p:cNvPr>
          <p:cNvSpPr>
            <a:spLocks noGrp="1"/>
          </p:cNvSpPr>
          <p:nvPr>
            <p:ph type="title"/>
          </p:nvPr>
        </p:nvSpPr>
        <p:spPr/>
        <p:txBody>
          <a:bodyPr/>
          <a:lstStyle/>
          <a:p>
            <a:r>
              <a:rPr lang="de-DE" dirty="0"/>
              <a:t>Wörter in Zahlen übersetzen</a:t>
            </a:r>
          </a:p>
        </p:txBody>
      </p:sp>
      <p:sp>
        <p:nvSpPr>
          <p:cNvPr id="4" name="Inhaltsplatzhalter 2">
            <a:extLst>
              <a:ext uri="{FF2B5EF4-FFF2-40B4-BE49-F238E27FC236}">
                <a16:creationId xmlns:a16="http://schemas.microsoft.com/office/drawing/2014/main" id="{92E38075-266B-4BF2-0C2A-510A88100191}"/>
              </a:ext>
            </a:extLst>
          </p:cNvPr>
          <p:cNvSpPr>
            <a:spLocks noGrp="1"/>
          </p:cNvSpPr>
          <p:nvPr>
            <p:ph idx="1"/>
          </p:nvPr>
        </p:nvSpPr>
        <p:spPr>
          <a:xfrm>
            <a:off x="865268" y="2792117"/>
            <a:ext cx="2023979" cy="564649"/>
          </a:xfrm>
        </p:spPr>
        <p:txBody>
          <a:bodyPr>
            <a:normAutofit/>
          </a:bodyPr>
          <a:lstStyle/>
          <a:p>
            <a:pPr marL="0" indent="0">
              <a:buNone/>
            </a:pPr>
            <a:r>
              <a:rPr lang="de-DE" sz="2600" dirty="0"/>
              <a:t>König</a:t>
            </a:r>
          </a:p>
        </p:txBody>
      </p:sp>
      <p:graphicFrame>
        <p:nvGraphicFramePr>
          <p:cNvPr id="6" name="Tabelle 6">
            <a:extLst>
              <a:ext uri="{FF2B5EF4-FFF2-40B4-BE49-F238E27FC236}">
                <a16:creationId xmlns:a16="http://schemas.microsoft.com/office/drawing/2014/main" id="{8C335209-980E-1498-3BD4-A3653893E040}"/>
              </a:ext>
            </a:extLst>
          </p:cNvPr>
          <p:cNvGraphicFramePr>
            <a:graphicFrameLocks noGrp="1"/>
          </p:cNvGraphicFramePr>
          <p:nvPr>
            <p:extLst>
              <p:ext uri="{D42A27DB-BD31-4B8C-83A1-F6EECF244321}">
                <p14:modId xmlns:p14="http://schemas.microsoft.com/office/powerpoint/2010/main" val="2656642214"/>
              </p:ext>
            </p:extLst>
          </p:nvPr>
        </p:nvGraphicFramePr>
        <p:xfrm>
          <a:off x="4707018" y="2683874"/>
          <a:ext cx="2054918" cy="564649"/>
        </p:xfrm>
        <a:graphic>
          <a:graphicData uri="http://schemas.openxmlformats.org/drawingml/2006/table">
            <a:tbl>
              <a:tblPr firstRow="1" bandRow="1">
                <a:tableStyleId>{5C22544A-7EE6-4342-B048-85BDC9FD1C3A}</a:tableStyleId>
              </a:tblPr>
              <a:tblGrid>
                <a:gridCol w="1027459">
                  <a:extLst>
                    <a:ext uri="{9D8B030D-6E8A-4147-A177-3AD203B41FA5}">
                      <a16:colId xmlns:a16="http://schemas.microsoft.com/office/drawing/2014/main" val="1490374567"/>
                    </a:ext>
                  </a:extLst>
                </a:gridCol>
                <a:gridCol w="1027459">
                  <a:extLst>
                    <a:ext uri="{9D8B030D-6E8A-4147-A177-3AD203B41FA5}">
                      <a16:colId xmlns:a16="http://schemas.microsoft.com/office/drawing/2014/main" val="2705687590"/>
                    </a:ext>
                  </a:extLst>
                </a:gridCol>
              </a:tblGrid>
              <a:tr h="564649">
                <a:tc>
                  <a:txBody>
                    <a:bodyPr/>
                    <a:lstStyle/>
                    <a:p>
                      <a:pPr algn="ctr"/>
                      <a:r>
                        <a:rPr lang="de-DE"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DE"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927782295"/>
                  </a:ext>
                </a:extLst>
              </a:tr>
            </a:tbl>
          </a:graphicData>
        </a:graphic>
      </p:graphicFrame>
      <p:graphicFrame>
        <p:nvGraphicFramePr>
          <p:cNvPr id="7" name="Tabelle 6">
            <a:extLst>
              <a:ext uri="{FF2B5EF4-FFF2-40B4-BE49-F238E27FC236}">
                <a16:creationId xmlns:a16="http://schemas.microsoft.com/office/drawing/2014/main" id="{4AA60289-E0EA-64BC-4549-D0A1D624FA83}"/>
              </a:ext>
            </a:extLst>
          </p:cNvPr>
          <p:cNvGraphicFramePr>
            <a:graphicFrameLocks noGrp="1"/>
          </p:cNvGraphicFramePr>
          <p:nvPr>
            <p:extLst>
              <p:ext uri="{D42A27DB-BD31-4B8C-83A1-F6EECF244321}">
                <p14:modId xmlns:p14="http://schemas.microsoft.com/office/powerpoint/2010/main" val="428341129"/>
              </p:ext>
            </p:extLst>
          </p:nvPr>
        </p:nvGraphicFramePr>
        <p:xfrm>
          <a:off x="4707018" y="4117220"/>
          <a:ext cx="2054918" cy="564649"/>
        </p:xfrm>
        <a:graphic>
          <a:graphicData uri="http://schemas.openxmlformats.org/drawingml/2006/table">
            <a:tbl>
              <a:tblPr firstRow="1" bandRow="1">
                <a:tableStyleId>{5C22544A-7EE6-4342-B048-85BDC9FD1C3A}</a:tableStyleId>
              </a:tblPr>
              <a:tblGrid>
                <a:gridCol w="1027459">
                  <a:extLst>
                    <a:ext uri="{9D8B030D-6E8A-4147-A177-3AD203B41FA5}">
                      <a16:colId xmlns:a16="http://schemas.microsoft.com/office/drawing/2014/main" val="1490374567"/>
                    </a:ext>
                  </a:extLst>
                </a:gridCol>
                <a:gridCol w="1027459">
                  <a:extLst>
                    <a:ext uri="{9D8B030D-6E8A-4147-A177-3AD203B41FA5}">
                      <a16:colId xmlns:a16="http://schemas.microsoft.com/office/drawing/2014/main" val="2705687590"/>
                    </a:ext>
                  </a:extLst>
                </a:gridCol>
              </a:tblGrid>
              <a:tr h="564649">
                <a:tc>
                  <a:txBody>
                    <a:bodyPr/>
                    <a:lstStyle/>
                    <a:p>
                      <a:pPr algn="ctr"/>
                      <a:r>
                        <a:rPr lang="de-DE"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DE"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927782295"/>
                  </a:ext>
                </a:extLst>
              </a:tr>
            </a:tbl>
          </a:graphicData>
        </a:graphic>
      </p:graphicFrame>
      <p:sp>
        <p:nvSpPr>
          <p:cNvPr id="8" name="Inhaltsplatzhalter 2">
            <a:extLst>
              <a:ext uri="{FF2B5EF4-FFF2-40B4-BE49-F238E27FC236}">
                <a16:creationId xmlns:a16="http://schemas.microsoft.com/office/drawing/2014/main" id="{856A2D2F-5380-44E3-17B5-DC27F0121268}"/>
              </a:ext>
            </a:extLst>
          </p:cNvPr>
          <p:cNvSpPr txBox="1">
            <a:spLocks/>
          </p:cNvSpPr>
          <p:nvPr/>
        </p:nvSpPr>
        <p:spPr>
          <a:xfrm>
            <a:off x="838199" y="4177045"/>
            <a:ext cx="1792705" cy="4450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Königin</a:t>
            </a:r>
          </a:p>
        </p:txBody>
      </p:sp>
      <p:sp>
        <p:nvSpPr>
          <p:cNvPr id="9" name="Pfeil nach rechts 8">
            <a:extLst>
              <a:ext uri="{FF2B5EF4-FFF2-40B4-BE49-F238E27FC236}">
                <a16:creationId xmlns:a16="http://schemas.microsoft.com/office/drawing/2014/main" id="{5C27E833-0697-C468-E1CB-2268BED6E177}"/>
              </a:ext>
            </a:extLst>
          </p:cNvPr>
          <p:cNvSpPr/>
          <p:nvPr/>
        </p:nvSpPr>
        <p:spPr>
          <a:xfrm>
            <a:off x="3147592" y="2853193"/>
            <a:ext cx="1042737" cy="221249"/>
          </a:xfrm>
          <a:prstGeom prst="rightArrow">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A7133487-75D6-6EA4-D8F9-CBD464338F06}"/>
              </a:ext>
            </a:extLst>
          </p:cNvPr>
          <p:cNvSpPr/>
          <p:nvPr/>
        </p:nvSpPr>
        <p:spPr>
          <a:xfrm>
            <a:off x="3147592" y="4236947"/>
            <a:ext cx="1042737" cy="221249"/>
          </a:xfrm>
          <a:prstGeom prst="rightArrow">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39413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82DF65-049E-192D-D69F-286B94E74398}"/>
              </a:ext>
            </a:extLst>
          </p:cNvPr>
          <p:cNvSpPr>
            <a:spLocks noGrp="1"/>
          </p:cNvSpPr>
          <p:nvPr>
            <p:ph type="title"/>
          </p:nvPr>
        </p:nvSpPr>
        <p:spPr/>
        <p:txBody>
          <a:bodyPr/>
          <a:lstStyle/>
          <a:p>
            <a:r>
              <a:rPr lang="de-DE" dirty="0"/>
              <a:t>Wörter in Zahlen übersetzen</a:t>
            </a:r>
          </a:p>
        </p:txBody>
      </p:sp>
      <p:sp>
        <p:nvSpPr>
          <p:cNvPr id="4" name="Inhaltsplatzhalter 2">
            <a:extLst>
              <a:ext uri="{FF2B5EF4-FFF2-40B4-BE49-F238E27FC236}">
                <a16:creationId xmlns:a16="http://schemas.microsoft.com/office/drawing/2014/main" id="{92E38075-266B-4BF2-0C2A-510A88100191}"/>
              </a:ext>
            </a:extLst>
          </p:cNvPr>
          <p:cNvSpPr>
            <a:spLocks noGrp="1"/>
          </p:cNvSpPr>
          <p:nvPr>
            <p:ph idx="1"/>
          </p:nvPr>
        </p:nvSpPr>
        <p:spPr>
          <a:xfrm>
            <a:off x="865268" y="2792117"/>
            <a:ext cx="2023979" cy="564649"/>
          </a:xfrm>
        </p:spPr>
        <p:txBody>
          <a:bodyPr>
            <a:normAutofit/>
          </a:bodyPr>
          <a:lstStyle/>
          <a:p>
            <a:pPr marL="0" indent="0">
              <a:buNone/>
            </a:pPr>
            <a:r>
              <a:rPr lang="de-DE" sz="2600" dirty="0"/>
              <a:t>König</a:t>
            </a:r>
          </a:p>
        </p:txBody>
      </p:sp>
      <p:graphicFrame>
        <p:nvGraphicFramePr>
          <p:cNvPr id="6" name="Tabelle 6">
            <a:extLst>
              <a:ext uri="{FF2B5EF4-FFF2-40B4-BE49-F238E27FC236}">
                <a16:creationId xmlns:a16="http://schemas.microsoft.com/office/drawing/2014/main" id="{8C335209-980E-1498-3BD4-A3653893E040}"/>
              </a:ext>
            </a:extLst>
          </p:cNvPr>
          <p:cNvGraphicFramePr>
            <a:graphicFrameLocks noGrp="1"/>
          </p:cNvGraphicFramePr>
          <p:nvPr/>
        </p:nvGraphicFramePr>
        <p:xfrm>
          <a:off x="4707018" y="2683874"/>
          <a:ext cx="2054918" cy="564649"/>
        </p:xfrm>
        <a:graphic>
          <a:graphicData uri="http://schemas.openxmlformats.org/drawingml/2006/table">
            <a:tbl>
              <a:tblPr firstRow="1" bandRow="1">
                <a:tableStyleId>{5C22544A-7EE6-4342-B048-85BDC9FD1C3A}</a:tableStyleId>
              </a:tblPr>
              <a:tblGrid>
                <a:gridCol w="1027459">
                  <a:extLst>
                    <a:ext uri="{9D8B030D-6E8A-4147-A177-3AD203B41FA5}">
                      <a16:colId xmlns:a16="http://schemas.microsoft.com/office/drawing/2014/main" val="1490374567"/>
                    </a:ext>
                  </a:extLst>
                </a:gridCol>
                <a:gridCol w="1027459">
                  <a:extLst>
                    <a:ext uri="{9D8B030D-6E8A-4147-A177-3AD203B41FA5}">
                      <a16:colId xmlns:a16="http://schemas.microsoft.com/office/drawing/2014/main" val="2705687590"/>
                    </a:ext>
                  </a:extLst>
                </a:gridCol>
              </a:tblGrid>
              <a:tr h="564649">
                <a:tc>
                  <a:txBody>
                    <a:bodyPr/>
                    <a:lstStyle/>
                    <a:p>
                      <a:pPr algn="ctr"/>
                      <a:r>
                        <a:rPr lang="de-DE"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DE"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927782295"/>
                  </a:ext>
                </a:extLst>
              </a:tr>
            </a:tbl>
          </a:graphicData>
        </a:graphic>
      </p:graphicFrame>
      <p:graphicFrame>
        <p:nvGraphicFramePr>
          <p:cNvPr id="7" name="Tabelle 6">
            <a:extLst>
              <a:ext uri="{FF2B5EF4-FFF2-40B4-BE49-F238E27FC236}">
                <a16:creationId xmlns:a16="http://schemas.microsoft.com/office/drawing/2014/main" id="{4AA60289-E0EA-64BC-4549-D0A1D624FA83}"/>
              </a:ext>
            </a:extLst>
          </p:cNvPr>
          <p:cNvGraphicFramePr>
            <a:graphicFrameLocks noGrp="1"/>
          </p:cNvGraphicFramePr>
          <p:nvPr/>
        </p:nvGraphicFramePr>
        <p:xfrm>
          <a:off x="4707018" y="4117220"/>
          <a:ext cx="2054918" cy="564649"/>
        </p:xfrm>
        <a:graphic>
          <a:graphicData uri="http://schemas.openxmlformats.org/drawingml/2006/table">
            <a:tbl>
              <a:tblPr firstRow="1" bandRow="1">
                <a:tableStyleId>{5C22544A-7EE6-4342-B048-85BDC9FD1C3A}</a:tableStyleId>
              </a:tblPr>
              <a:tblGrid>
                <a:gridCol w="1027459">
                  <a:extLst>
                    <a:ext uri="{9D8B030D-6E8A-4147-A177-3AD203B41FA5}">
                      <a16:colId xmlns:a16="http://schemas.microsoft.com/office/drawing/2014/main" val="1490374567"/>
                    </a:ext>
                  </a:extLst>
                </a:gridCol>
                <a:gridCol w="1027459">
                  <a:extLst>
                    <a:ext uri="{9D8B030D-6E8A-4147-A177-3AD203B41FA5}">
                      <a16:colId xmlns:a16="http://schemas.microsoft.com/office/drawing/2014/main" val="2705687590"/>
                    </a:ext>
                  </a:extLst>
                </a:gridCol>
              </a:tblGrid>
              <a:tr h="564649">
                <a:tc>
                  <a:txBody>
                    <a:bodyPr/>
                    <a:lstStyle/>
                    <a:p>
                      <a:pPr algn="ctr"/>
                      <a:r>
                        <a:rPr lang="de-DE"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DE"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927782295"/>
                  </a:ext>
                </a:extLst>
              </a:tr>
            </a:tbl>
          </a:graphicData>
        </a:graphic>
      </p:graphicFrame>
      <p:sp>
        <p:nvSpPr>
          <p:cNvPr id="8" name="Inhaltsplatzhalter 2">
            <a:extLst>
              <a:ext uri="{FF2B5EF4-FFF2-40B4-BE49-F238E27FC236}">
                <a16:creationId xmlns:a16="http://schemas.microsoft.com/office/drawing/2014/main" id="{856A2D2F-5380-44E3-17B5-DC27F0121268}"/>
              </a:ext>
            </a:extLst>
          </p:cNvPr>
          <p:cNvSpPr txBox="1">
            <a:spLocks/>
          </p:cNvSpPr>
          <p:nvPr/>
        </p:nvSpPr>
        <p:spPr>
          <a:xfrm>
            <a:off x="838199" y="4177045"/>
            <a:ext cx="1792705" cy="4450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Königin</a:t>
            </a:r>
          </a:p>
        </p:txBody>
      </p:sp>
      <p:sp>
        <p:nvSpPr>
          <p:cNvPr id="9" name="Pfeil nach rechts 8">
            <a:extLst>
              <a:ext uri="{FF2B5EF4-FFF2-40B4-BE49-F238E27FC236}">
                <a16:creationId xmlns:a16="http://schemas.microsoft.com/office/drawing/2014/main" id="{5C27E833-0697-C468-E1CB-2268BED6E177}"/>
              </a:ext>
            </a:extLst>
          </p:cNvPr>
          <p:cNvSpPr/>
          <p:nvPr/>
        </p:nvSpPr>
        <p:spPr>
          <a:xfrm>
            <a:off x="3147592" y="2853193"/>
            <a:ext cx="1042737" cy="221249"/>
          </a:xfrm>
          <a:prstGeom prst="rightArrow">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A7133487-75D6-6EA4-D8F9-CBD464338F06}"/>
              </a:ext>
            </a:extLst>
          </p:cNvPr>
          <p:cNvSpPr/>
          <p:nvPr/>
        </p:nvSpPr>
        <p:spPr>
          <a:xfrm>
            <a:off x="3147592" y="4236947"/>
            <a:ext cx="1042737" cy="221249"/>
          </a:xfrm>
          <a:prstGeom prst="rightArrow">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a:extLst>
              <a:ext uri="{FF2B5EF4-FFF2-40B4-BE49-F238E27FC236}">
                <a16:creationId xmlns:a16="http://schemas.microsoft.com/office/drawing/2014/main" id="{C38858B3-E5E3-BD22-AB17-413B9ADBF13B}"/>
              </a:ext>
            </a:extLst>
          </p:cNvPr>
          <p:cNvCxnSpPr/>
          <p:nvPr/>
        </p:nvCxnSpPr>
        <p:spPr>
          <a:xfrm flipV="1">
            <a:off x="7636042" y="2294021"/>
            <a:ext cx="0" cy="27913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Gerade Verbindung mit Pfeil 4">
            <a:extLst>
              <a:ext uri="{FF2B5EF4-FFF2-40B4-BE49-F238E27FC236}">
                <a16:creationId xmlns:a16="http://schemas.microsoft.com/office/drawing/2014/main" id="{CAB21B88-3998-16D2-DDE5-08E46B7432CC}"/>
              </a:ext>
            </a:extLst>
          </p:cNvPr>
          <p:cNvCxnSpPr>
            <a:cxnSpLocks/>
          </p:cNvCxnSpPr>
          <p:nvPr/>
        </p:nvCxnSpPr>
        <p:spPr>
          <a:xfrm>
            <a:off x="7636042" y="5085347"/>
            <a:ext cx="325654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Inhaltsplatzhalter 2">
            <a:extLst>
              <a:ext uri="{FF2B5EF4-FFF2-40B4-BE49-F238E27FC236}">
                <a16:creationId xmlns:a16="http://schemas.microsoft.com/office/drawing/2014/main" id="{345EACCD-B619-FE16-0EA8-F0679AA44855}"/>
              </a:ext>
            </a:extLst>
          </p:cNvPr>
          <p:cNvSpPr txBox="1">
            <a:spLocks/>
          </p:cNvSpPr>
          <p:nvPr/>
        </p:nvSpPr>
        <p:spPr>
          <a:xfrm>
            <a:off x="7229508" y="2515921"/>
            <a:ext cx="584872" cy="6631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1</a:t>
            </a:r>
          </a:p>
        </p:txBody>
      </p:sp>
      <p:sp>
        <p:nvSpPr>
          <p:cNvPr id="12" name="Inhaltsplatzhalter 2">
            <a:extLst>
              <a:ext uri="{FF2B5EF4-FFF2-40B4-BE49-F238E27FC236}">
                <a16:creationId xmlns:a16="http://schemas.microsoft.com/office/drawing/2014/main" id="{28D62551-7C0D-F8C3-C0C4-0C3F76180314}"/>
              </a:ext>
            </a:extLst>
          </p:cNvPr>
          <p:cNvSpPr txBox="1">
            <a:spLocks/>
          </p:cNvSpPr>
          <p:nvPr/>
        </p:nvSpPr>
        <p:spPr>
          <a:xfrm>
            <a:off x="10336965" y="5291056"/>
            <a:ext cx="516688" cy="564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1</a:t>
            </a:r>
          </a:p>
        </p:txBody>
      </p:sp>
      <p:sp>
        <p:nvSpPr>
          <p:cNvPr id="13" name="Inhaltsplatzhalter 2">
            <a:extLst>
              <a:ext uri="{FF2B5EF4-FFF2-40B4-BE49-F238E27FC236}">
                <a16:creationId xmlns:a16="http://schemas.microsoft.com/office/drawing/2014/main" id="{003D9100-6CC4-E599-2AFB-3F4DB453A2B4}"/>
              </a:ext>
            </a:extLst>
          </p:cNvPr>
          <p:cNvSpPr txBox="1">
            <a:spLocks/>
          </p:cNvSpPr>
          <p:nvPr/>
        </p:nvSpPr>
        <p:spPr>
          <a:xfrm>
            <a:off x="7278625" y="5257505"/>
            <a:ext cx="516688" cy="564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0</a:t>
            </a:r>
          </a:p>
        </p:txBody>
      </p:sp>
      <p:sp>
        <p:nvSpPr>
          <p:cNvPr id="14" name="Inhaltsplatzhalter 2">
            <a:extLst>
              <a:ext uri="{FF2B5EF4-FFF2-40B4-BE49-F238E27FC236}">
                <a16:creationId xmlns:a16="http://schemas.microsoft.com/office/drawing/2014/main" id="{FCDE4E40-19FC-37A9-1F76-17D285D1A6F8}"/>
              </a:ext>
            </a:extLst>
          </p:cNvPr>
          <p:cNvSpPr txBox="1">
            <a:spLocks/>
          </p:cNvSpPr>
          <p:nvPr/>
        </p:nvSpPr>
        <p:spPr>
          <a:xfrm>
            <a:off x="7795313" y="2482435"/>
            <a:ext cx="2023979" cy="564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König</a:t>
            </a:r>
          </a:p>
        </p:txBody>
      </p:sp>
      <p:sp>
        <p:nvSpPr>
          <p:cNvPr id="15" name="Oval 14">
            <a:extLst>
              <a:ext uri="{FF2B5EF4-FFF2-40B4-BE49-F238E27FC236}">
                <a16:creationId xmlns:a16="http://schemas.microsoft.com/office/drawing/2014/main" id="{C66E6F6C-E608-8519-2E96-A498B4DC34F4}"/>
              </a:ext>
            </a:extLst>
          </p:cNvPr>
          <p:cNvSpPr/>
          <p:nvPr/>
        </p:nvSpPr>
        <p:spPr>
          <a:xfrm>
            <a:off x="7501764" y="2568170"/>
            <a:ext cx="297280" cy="28470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Oval 15">
            <a:extLst>
              <a:ext uri="{FF2B5EF4-FFF2-40B4-BE49-F238E27FC236}">
                <a16:creationId xmlns:a16="http://schemas.microsoft.com/office/drawing/2014/main" id="{8557809C-5E53-ADAB-A339-C198F643EDA3}"/>
              </a:ext>
            </a:extLst>
          </p:cNvPr>
          <p:cNvSpPr/>
          <p:nvPr/>
        </p:nvSpPr>
        <p:spPr>
          <a:xfrm>
            <a:off x="10336965" y="4942994"/>
            <a:ext cx="297280" cy="28470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Inhaltsplatzhalter 2">
            <a:extLst>
              <a:ext uri="{FF2B5EF4-FFF2-40B4-BE49-F238E27FC236}">
                <a16:creationId xmlns:a16="http://schemas.microsoft.com/office/drawing/2014/main" id="{552AA1B4-150D-E678-303A-42236AA2017E}"/>
              </a:ext>
            </a:extLst>
          </p:cNvPr>
          <p:cNvSpPr txBox="1">
            <a:spLocks/>
          </p:cNvSpPr>
          <p:nvPr/>
        </p:nvSpPr>
        <p:spPr>
          <a:xfrm>
            <a:off x="9841663" y="4412106"/>
            <a:ext cx="2023979" cy="564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Königin</a:t>
            </a:r>
          </a:p>
        </p:txBody>
      </p:sp>
      <p:sp>
        <p:nvSpPr>
          <p:cNvPr id="19" name="Inhaltsplatzhalter 2">
            <a:extLst>
              <a:ext uri="{FF2B5EF4-FFF2-40B4-BE49-F238E27FC236}">
                <a16:creationId xmlns:a16="http://schemas.microsoft.com/office/drawing/2014/main" id="{400A728B-3B32-E43E-2BB4-507AB435B906}"/>
              </a:ext>
            </a:extLst>
          </p:cNvPr>
          <p:cNvSpPr txBox="1">
            <a:spLocks/>
          </p:cNvSpPr>
          <p:nvPr/>
        </p:nvSpPr>
        <p:spPr>
          <a:xfrm>
            <a:off x="7082242" y="1658195"/>
            <a:ext cx="2023979" cy="564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800" dirty="0"/>
              <a:t>männlich</a:t>
            </a:r>
          </a:p>
        </p:txBody>
      </p:sp>
      <p:sp>
        <p:nvSpPr>
          <p:cNvPr id="20" name="Inhaltsplatzhalter 2">
            <a:extLst>
              <a:ext uri="{FF2B5EF4-FFF2-40B4-BE49-F238E27FC236}">
                <a16:creationId xmlns:a16="http://schemas.microsoft.com/office/drawing/2014/main" id="{4A208014-3818-C599-8E96-8C6160607B26}"/>
              </a:ext>
            </a:extLst>
          </p:cNvPr>
          <p:cNvSpPr txBox="1">
            <a:spLocks/>
          </p:cNvSpPr>
          <p:nvPr/>
        </p:nvSpPr>
        <p:spPr>
          <a:xfrm>
            <a:off x="9880599" y="6008808"/>
            <a:ext cx="2023979" cy="564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800" dirty="0"/>
              <a:t>weiblich</a:t>
            </a:r>
          </a:p>
        </p:txBody>
      </p:sp>
      <p:cxnSp>
        <p:nvCxnSpPr>
          <p:cNvPr id="22" name="Gekrümmte Verbindung 21">
            <a:extLst>
              <a:ext uri="{FF2B5EF4-FFF2-40B4-BE49-F238E27FC236}">
                <a16:creationId xmlns:a16="http://schemas.microsoft.com/office/drawing/2014/main" id="{C9B5CA5C-786C-C41A-53DC-E8527873510D}"/>
              </a:ext>
            </a:extLst>
          </p:cNvPr>
          <p:cNvCxnSpPr>
            <a:cxnSpLocks/>
            <a:stCxn id="19" idx="1"/>
          </p:cNvCxnSpPr>
          <p:nvPr/>
        </p:nvCxnSpPr>
        <p:spPr>
          <a:xfrm rot="10800000" flipH="1" flipV="1">
            <a:off x="7082241" y="1940519"/>
            <a:ext cx="196383" cy="575401"/>
          </a:xfrm>
          <a:prstGeom prst="curvedConnector4">
            <a:avLst>
              <a:gd name="adj1" fmla="val -116405"/>
              <a:gd name="adj2" fmla="val 7453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krümmte Verbindung 23">
            <a:extLst>
              <a:ext uri="{FF2B5EF4-FFF2-40B4-BE49-F238E27FC236}">
                <a16:creationId xmlns:a16="http://schemas.microsoft.com/office/drawing/2014/main" id="{235ABC45-0437-7F74-2038-B5577FD0A8D5}"/>
              </a:ext>
            </a:extLst>
          </p:cNvPr>
          <p:cNvCxnSpPr>
            <a:cxnSpLocks/>
            <a:endCxn id="12" idx="1"/>
          </p:cNvCxnSpPr>
          <p:nvPr/>
        </p:nvCxnSpPr>
        <p:spPr>
          <a:xfrm rot="16200000" flipV="1">
            <a:off x="10195328" y="5715018"/>
            <a:ext cx="419214" cy="135940"/>
          </a:xfrm>
          <a:prstGeom prst="curvedConnector4">
            <a:avLst>
              <a:gd name="adj1" fmla="val 16327"/>
              <a:gd name="adj2" fmla="val 26816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41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Close up of hand writing on chalkboard">
            <a:extLst>
              <a:ext uri="{FF2B5EF4-FFF2-40B4-BE49-F238E27FC236}">
                <a16:creationId xmlns:a16="http://schemas.microsoft.com/office/drawing/2014/main" id="{D77C2349-4DFB-4EC7-336D-9B5D1BC0156F}"/>
              </a:ext>
            </a:extLst>
          </p:cNvPr>
          <p:cNvPicPr>
            <a:picLocks noChangeAspect="1"/>
          </p:cNvPicPr>
          <p:nvPr/>
        </p:nvPicPr>
        <p:blipFill rotWithShape="1">
          <a:blip r:embed="rId3">
            <a:alphaModFix amt="85000"/>
          </a:blip>
          <a:srcRect t="16075"/>
          <a:stretch/>
        </p:blipFill>
        <p:spPr>
          <a:xfrm>
            <a:off x="0" y="0"/>
            <a:ext cx="12244106" cy="6858000"/>
          </a:xfrm>
          <a:prstGeom prst="rect">
            <a:avLst/>
          </a:prstGeom>
        </p:spPr>
      </p:pic>
      <p:sp>
        <p:nvSpPr>
          <p:cNvPr id="2" name="Titel 1">
            <a:extLst>
              <a:ext uri="{FF2B5EF4-FFF2-40B4-BE49-F238E27FC236}">
                <a16:creationId xmlns:a16="http://schemas.microsoft.com/office/drawing/2014/main" id="{CBE6C631-DAD8-F6BA-0EC7-73C4FBBF0525}"/>
              </a:ext>
            </a:extLst>
          </p:cNvPr>
          <p:cNvSpPr>
            <a:spLocks noGrp="1"/>
          </p:cNvSpPr>
          <p:nvPr>
            <p:ph type="ctrTitle"/>
          </p:nvPr>
        </p:nvSpPr>
        <p:spPr>
          <a:xfrm>
            <a:off x="1524000" y="2235200"/>
            <a:ext cx="9144000" cy="2387600"/>
          </a:xfrm>
        </p:spPr>
        <p:txBody>
          <a:bodyPr/>
          <a:lstStyle/>
          <a:p>
            <a:r>
              <a:rPr lang="de-DE" b="1" dirty="0">
                <a:effectLst>
                  <a:outerShdw blurRad="528390" dist="38100" algn="l" rotWithShape="0">
                    <a:prstClr val="black"/>
                  </a:outerShdw>
                </a:effectLst>
              </a:rPr>
              <a:t>Texterkennung</a:t>
            </a:r>
          </a:p>
        </p:txBody>
      </p:sp>
      <p:sp>
        <p:nvSpPr>
          <p:cNvPr id="3" name="Untertitel 2">
            <a:extLst>
              <a:ext uri="{FF2B5EF4-FFF2-40B4-BE49-F238E27FC236}">
                <a16:creationId xmlns:a16="http://schemas.microsoft.com/office/drawing/2014/main" id="{CDDF2ACE-6904-4664-3826-AC375291B22B}"/>
              </a:ext>
            </a:extLst>
          </p:cNvPr>
          <p:cNvSpPr>
            <a:spLocks noGrp="1"/>
          </p:cNvSpPr>
          <p:nvPr>
            <p:ph type="subTitle" idx="1"/>
          </p:nvPr>
        </p:nvSpPr>
        <p:spPr>
          <a:xfrm>
            <a:off x="1524000" y="4714875"/>
            <a:ext cx="9144000" cy="1655762"/>
          </a:xfrm>
        </p:spPr>
        <p:txBody>
          <a:bodyPr/>
          <a:lstStyle/>
          <a:p>
            <a:r>
              <a:rPr lang="de-DE" dirty="0">
                <a:effectLst>
                  <a:outerShdw blurRad="528390" dist="38100" algn="l" rotWithShape="0">
                    <a:prstClr val="black"/>
                  </a:outerShdw>
                </a:effectLst>
              </a:rPr>
              <a:t>Wie erkennt ein Computer einen gescannten Text? </a:t>
            </a:r>
          </a:p>
        </p:txBody>
      </p:sp>
    </p:spTree>
    <p:extLst>
      <p:ext uri="{BB962C8B-B14F-4D97-AF65-F5344CB8AC3E}">
        <p14:creationId xmlns:p14="http://schemas.microsoft.com/office/powerpoint/2010/main" val="74253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5059C9-98E8-1F08-F25D-BC4357ABB754}"/>
              </a:ext>
            </a:extLst>
          </p:cNvPr>
          <p:cNvSpPr>
            <a:spLocks noGrp="1"/>
          </p:cNvSpPr>
          <p:nvPr>
            <p:ph type="title"/>
          </p:nvPr>
        </p:nvSpPr>
        <p:spPr/>
        <p:txBody>
          <a:bodyPr/>
          <a:lstStyle/>
          <a:p>
            <a:r>
              <a:rPr lang="de-DE" dirty="0"/>
              <a:t>Aufgabe 2</a:t>
            </a:r>
          </a:p>
        </p:txBody>
      </p:sp>
      <p:sp>
        <p:nvSpPr>
          <p:cNvPr id="3" name="Inhaltsplatzhalter 2">
            <a:extLst>
              <a:ext uri="{FF2B5EF4-FFF2-40B4-BE49-F238E27FC236}">
                <a16:creationId xmlns:a16="http://schemas.microsoft.com/office/drawing/2014/main" id="{BBDE4E88-6105-1C30-6C85-C34BE0B2C95B}"/>
              </a:ext>
            </a:extLst>
          </p:cNvPr>
          <p:cNvSpPr>
            <a:spLocks noGrp="1"/>
          </p:cNvSpPr>
          <p:nvPr>
            <p:ph idx="1"/>
          </p:nvPr>
        </p:nvSpPr>
        <p:spPr/>
        <p:txBody>
          <a:bodyPr/>
          <a:lstStyle/>
          <a:p>
            <a:r>
              <a:rPr lang="de-DE" dirty="0"/>
              <a:t>Versuchen Sie die Wörter in Gruppen einzuteilen und sich zu überlegen, welche Begriffe zusammengehören. </a:t>
            </a:r>
          </a:p>
        </p:txBody>
      </p:sp>
    </p:spTree>
    <p:extLst>
      <p:ext uri="{BB962C8B-B14F-4D97-AF65-F5344CB8AC3E}">
        <p14:creationId xmlns:p14="http://schemas.microsoft.com/office/powerpoint/2010/main" val="2610417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5059C9-98E8-1F08-F25D-BC4357ABB754}"/>
              </a:ext>
            </a:extLst>
          </p:cNvPr>
          <p:cNvSpPr>
            <a:spLocks noGrp="1"/>
          </p:cNvSpPr>
          <p:nvPr>
            <p:ph type="title"/>
          </p:nvPr>
        </p:nvSpPr>
        <p:spPr/>
        <p:txBody>
          <a:bodyPr/>
          <a:lstStyle/>
          <a:p>
            <a:r>
              <a:rPr lang="de-DE" dirty="0"/>
              <a:t>Aufgabe 2</a:t>
            </a:r>
          </a:p>
        </p:txBody>
      </p:sp>
      <p:sp>
        <p:nvSpPr>
          <p:cNvPr id="3" name="Inhaltsplatzhalter 2">
            <a:extLst>
              <a:ext uri="{FF2B5EF4-FFF2-40B4-BE49-F238E27FC236}">
                <a16:creationId xmlns:a16="http://schemas.microsoft.com/office/drawing/2014/main" id="{BBDE4E88-6105-1C30-6C85-C34BE0B2C95B}"/>
              </a:ext>
            </a:extLst>
          </p:cNvPr>
          <p:cNvSpPr>
            <a:spLocks noGrp="1"/>
          </p:cNvSpPr>
          <p:nvPr>
            <p:ph idx="1"/>
          </p:nvPr>
        </p:nvSpPr>
        <p:spPr>
          <a:xfrm>
            <a:off x="838200" y="1825625"/>
            <a:ext cx="10515600" cy="726189"/>
          </a:xfrm>
        </p:spPr>
        <p:txBody>
          <a:bodyPr/>
          <a:lstStyle/>
          <a:p>
            <a:r>
              <a:rPr lang="de-DE" dirty="0"/>
              <a:t>Was erhalten Sie, wenn Sie Ar – Benn + Bess berechnen? </a:t>
            </a:r>
          </a:p>
        </p:txBody>
      </p:sp>
      <p:graphicFrame>
        <p:nvGraphicFramePr>
          <p:cNvPr id="6" name="Tabelle 5">
            <a:extLst>
              <a:ext uri="{FF2B5EF4-FFF2-40B4-BE49-F238E27FC236}">
                <a16:creationId xmlns:a16="http://schemas.microsoft.com/office/drawing/2014/main" id="{C6D53CEF-4086-C436-8DC6-C9DF58C9BD0D}"/>
              </a:ext>
            </a:extLst>
          </p:cNvPr>
          <p:cNvGraphicFramePr>
            <a:graphicFrameLocks noGrp="1"/>
          </p:cNvGraphicFramePr>
          <p:nvPr>
            <p:extLst>
              <p:ext uri="{D42A27DB-BD31-4B8C-83A1-F6EECF244321}">
                <p14:modId xmlns:p14="http://schemas.microsoft.com/office/powerpoint/2010/main" val="1195353790"/>
              </p:ext>
            </p:extLst>
          </p:nvPr>
        </p:nvGraphicFramePr>
        <p:xfrm>
          <a:off x="2833255" y="2466189"/>
          <a:ext cx="6061714" cy="426720"/>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2370243255"/>
                    </a:ext>
                  </a:extLst>
                </a:gridCol>
                <a:gridCol w="321861">
                  <a:extLst>
                    <a:ext uri="{9D8B030D-6E8A-4147-A177-3AD203B41FA5}">
                      <a16:colId xmlns:a16="http://schemas.microsoft.com/office/drawing/2014/main" val="3891917650"/>
                    </a:ext>
                  </a:extLst>
                </a:gridCol>
                <a:gridCol w="321861">
                  <a:extLst>
                    <a:ext uri="{9D8B030D-6E8A-4147-A177-3AD203B41FA5}">
                      <a16:colId xmlns:a16="http://schemas.microsoft.com/office/drawing/2014/main" val="956911101"/>
                    </a:ext>
                  </a:extLst>
                </a:gridCol>
                <a:gridCol w="321861">
                  <a:extLst>
                    <a:ext uri="{9D8B030D-6E8A-4147-A177-3AD203B41FA5}">
                      <a16:colId xmlns:a16="http://schemas.microsoft.com/office/drawing/2014/main" val="223012925"/>
                    </a:ext>
                  </a:extLst>
                </a:gridCol>
                <a:gridCol w="321861">
                  <a:extLst>
                    <a:ext uri="{9D8B030D-6E8A-4147-A177-3AD203B41FA5}">
                      <a16:colId xmlns:a16="http://schemas.microsoft.com/office/drawing/2014/main" val="1570175425"/>
                    </a:ext>
                  </a:extLst>
                </a:gridCol>
                <a:gridCol w="321861">
                  <a:extLst>
                    <a:ext uri="{9D8B030D-6E8A-4147-A177-3AD203B41FA5}">
                      <a16:colId xmlns:a16="http://schemas.microsoft.com/office/drawing/2014/main" val="2446696809"/>
                    </a:ext>
                  </a:extLst>
                </a:gridCol>
                <a:gridCol w="321861">
                  <a:extLst>
                    <a:ext uri="{9D8B030D-6E8A-4147-A177-3AD203B41FA5}">
                      <a16:colId xmlns:a16="http://schemas.microsoft.com/office/drawing/2014/main" val="3565443611"/>
                    </a:ext>
                  </a:extLst>
                </a:gridCol>
                <a:gridCol w="321861">
                  <a:extLst>
                    <a:ext uri="{9D8B030D-6E8A-4147-A177-3AD203B41FA5}">
                      <a16:colId xmlns:a16="http://schemas.microsoft.com/office/drawing/2014/main" val="1013359862"/>
                    </a:ext>
                  </a:extLst>
                </a:gridCol>
                <a:gridCol w="321861">
                  <a:extLst>
                    <a:ext uri="{9D8B030D-6E8A-4147-A177-3AD203B41FA5}">
                      <a16:colId xmlns:a16="http://schemas.microsoft.com/office/drawing/2014/main" val="1583175127"/>
                    </a:ext>
                  </a:extLst>
                </a:gridCol>
                <a:gridCol w="321861">
                  <a:extLst>
                    <a:ext uri="{9D8B030D-6E8A-4147-A177-3AD203B41FA5}">
                      <a16:colId xmlns:a16="http://schemas.microsoft.com/office/drawing/2014/main" val="2733449871"/>
                    </a:ext>
                  </a:extLst>
                </a:gridCol>
                <a:gridCol w="321861">
                  <a:extLst>
                    <a:ext uri="{9D8B030D-6E8A-4147-A177-3AD203B41FA5}">
                      <a16:colId xmlns:a16="http://schemas.microsoft.com/office/drawing/2014/main" val="390350004"/>
                    </a:ext>
                  </a:extLst>
                </a:gridCol>
                <a:gridCol w="321861">
                  <a:extLst>
                    <a:ext uri="{9D8B030D-6E8A-4147-A177-3AD203B41FA5}">
                      <a16:colId xmlns:a16="http://schemas.microsoft.com/office/drawing/2014/main" val="902304243"/>
                    </a:ext>
                  </a:extLst>
                </a:gridCol>
                <a:gridCol w="321861">
                  <a:extLst>
                    <a:ext uri="{9D8B030D-6E8A-4147-A177-3AD203B41FA5}">
                      <a16:colId xmlns:a16="http://schemas.microsoft.com/office/drawing/2014/main" val="3594298791"/>
                    </a:ext>
                  </a:extLst>
                </a:gridCol>
                <a:gridCol w="321861">
                  <a:extLst>
                    <a:ext uri="{9D8B030D-6E8A-4147-A177-3AD203B41FA5}">
                      <a16:colId xmlns:a16="http://schemas.microsoft.com/office/drawing/2014/main" val="1383545292"/>
                    </a:ext>
                  </a:extLst>
                </a:gridCol>
                <a:gridCol w="321861">
                  <a:extLst>
                    <a:ext uri="{9D8B030D-6E8A-4147-A177-3AD203B41FA5}">
                      <a16:colId xmlns:a16="http://schemas.microsoft.com/office/drawing/2014/main" val="1606473703"/>
                    </a:ext>
                  </a:extLst>
                </a:gridCol>
              </a:tblGrid>
              <a:tr h="381391">
                <a:tc>
                  <a:txBody>
                    <a:bodyPr/>
                    <a:lstStyle/>
                    <a:p>
                      <a:r>
                        <a:rPr lang="de-CH" sz="2800" dirty="0">
                          <a:solidFill>
                            <a:schemeClr val="bg1"/>
                          </a:solidFill>
                          <a:effectLst/>
                        </a:rPr>
                        <a:t>Ar</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997036519"/>
                  </a:ext>
                </a:extLst>
              </a:tr>
            </a:tbl>
          </a:graphicData>
        </a:graphic>
      </p:graphicFrame>
      <p:graphicFrame>
        <p:nvGraphicFramePr>
          <p:cNvPr id="7" name="Tabelle 6">
            <a:extLst>
              <a:ext uri="{FF2B5EF4-FFF2-40B4-BE49-F238E27FC236}">
                <a16:creationId xmlns:a16="http://schemas.microsoft.com/office/drawing/2014/main" id="{B9F5DF97-8F70-9316-6C51-EB59E26BCC3F}"/>
              </a:ext>
            </a:extLst>
          </p:cNvPr>
          <p:cNvGraphicFramePr>
            <a:graphicFrameLocks noGrp="1"/>
          </p:cNvGraphicFramePr>
          <p:nvPr>
            <p:extLst>
              <p:ext uri="{D42A27DB-BD31-4B8C-83A1-F6EECF244321}">
                <p14:modId xmlns:p14="http://schemas.microsoft.com/office/powerpoint/2010/main" val="2477639836"/>
              </p:ext>
            </p:extLst>
          </p:nvPr>
        </p:nvGraphicFramePr>
        <p:xfrm>
          <a:off x="2824285" y="3257045"/>
          <a:ext cx="6061714" cy="426721"/>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3626412216"/>
                    </a:ext>
                  </a:extLst>
                </a:gridCol>
                <a:gridCol w="321861">
                  <a:extLst>
                    <a:ext uri="{9D8B030D-6E8A-4147-A177-3AD203B41FA5}">
                      <a16:colId xmlns:a16="http://schemas.microsoft.com/office/drawing/2014/main" val="971501014"/>
                    </a:ext>
                  </a:extLst>
                </a:gridCol>
                <a:gridCol w="321861">
                  <a:extLst>
                    <a:ext uri="{9D8B030D-6E8A-4147-A177-3AD203B41FA5}">
                      <a16:colId xmlns:a16="http://schemas.microsoft.com/office/drawing/2014/main" val="2640150713"/>
                    </a:ext>
                  </a:extLst>
                </a:gridCol>
                <a:gridCol w="321861">
                  <a:extLst>
                    <a:ext uri="{9D8B030D-6E8A-4147-A177-3AD203B41FA5}">
                      <a16:colId xmlns:a16="http://schemas.microsoft.com/office/drawing/2014/main" val="1938977961"/>
                    </a:ext>
                  </a:extLst>
                </a:gridCol>
                <a:gridCol w="321861">
                  <a:extLst>
                    <a:ext uri="{9D8B030D-6E8A-4147-A177-3AD203B41FA5}">
                      <a16:colId xmlns:a16="http://schemas.microsoft.com/office/drawing/2014/main" val="107706825"/>
                    </a:ext>
                  </a:extLst>
                </a:gridCol>
                <a:gridCol w="321861">
                  <a:extLst>
                    <a:ext uri="{9D8B030D-6E8A-4147-A177-3AD203B41FA5}">
                      <a16:colId xmlns:a16="http://schemas.microsoft.com/office/drawing/2014/main" val="3650898130"/>
                    </a:ext>
                  </a:extLst>
                </a:gridCol>
                <a:gridCol w="321861">
                  <a:extLst>
                    <a:ext uri="{9D8B030D-6E8A-4147-A177-3AD203B41FA5}">
                      <a16:colId xmlns:a16="http://schemas.microsoft.com/office/drawing/2014/main" val="2642774049"/>
                    </a:ext>
                  </a:extLst>
                </a:gridCol>
                <a:gridCol w="300638">
                  <a:extLst>
                    <a:ext uri="{9D8B030D-6E8A-4147-A177-3AD203B41FA5}">
                      <a16:colId xmlns:a16="http://schemas.microsoft.com/office/drawing/2014/main" val="2316035739"/>
                    </a:ext>
                  </a:extLst>
                </a:gridCol>
                <a:gridCol w="343084">
                  <a:extLst>
                    <a:ext uri="{9D8B030D-6E8A-4147-A177-3AD203B41FA5}">
                      <a16:colId xmlns:a16="http://schemas.microsoft.com/office/drawing/2014/main" val="2423658473"/>
                    </a:ext>
                  </a:extLst>
                </a:gridCol>
                <a:gridCol w="320174">
                  <a:extLst>
                    <a:ext uri="{9D8B030D-6E8A-4147-A177-3AD203B41FA5}">
                      <a16:colId xmlns:a16="http://schemas.microsoft.com/office/drawing/2014/main" val="4038616074"/>
                    </a:ext>
                  </a:extLst>
                </a:gridCol>
                <a:gridCol w="323548">
                  <a:extLst>
                    <a:ext uri="{9D8B030D-6E8A-4147-A177-3AD203B41FA5}">
                      <a16:colId xmlns:a16="http://schemas.microsoft.com/office/drawing/2014/main" val="4220031487"/>
                    </a:ext>
                  </a:extLst>
                </a:gridCol>
                <a:gridCol w="321861">
                  <a:extLst>
                    <a:ext uri="{9D8B030D-6E8A-4147-A177-3AD203B41FA5}">
                      <a16:colId xmlns:a16="http://schemas.microsoft.com/office/drawing/2014/main" val="3314172098"/>
                    </a:ext>
                  </a:extLst>
                </a:gridCol>
                <a:gridCol w="321861">
                  <a:extLst>
                    <a:ext uri="{9D8B030D-6E8A-4147-A177-3AD203B41FA5}">
                      <a16:colId xmlns:a16="http://schemas.microsoft.com/office/drawing/2014/main" val="1332038611"/>
                    </a:ext>
                  </a:extLst>
                </a:gridCol>
                <a:gridCol w="321861">
                  <a:extLst>
                    <a:ext uri="{9D8B030D-6E8A-4147-A177-3AD203B41FA5}">
                      <a16:colId xmlns:a16="http://schemas.microsoft.com/office/drawing/2014/main" val="1769252245"/>
                    </a:ext>
                  </a:extLst>
                </a:gridCol>
                <a:gridCol w="321861">
                  <a:extLst>
                    <a:ext uri="{9D8B030D-6E8A-4147-A177-3AD203B41FA5}">
                      <a16:colId xmlns:a16="http://schemas.microsoft.com/office/drawing/2014/main" val="2045827782"/>
                    </a:ext>
                  </a:extLst>
                </a:gridCol>
              </a:tblGrid>
              <a:tr h="426721">
                <a:tc>
                  <a:txBody>
                    <a:bodyPr/>
                    <a:lstStyle/>
                    <a:p>
                      <a:r>
                        <a:rPr lang="de-CH" sz="2800" dirty="0">
                          <a:solidFill>
                            <a:schemeClr val="bg1"/>
                          </a:solidFill>
                          <a:effectLst/>
                        </a:rPr>
                        <a:t>Benn</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60097870"/>
                  </a:ext>
                </a:extLst>
              </a:tr>
            </a:tbl>
          </a:graphicData>
        </a:graphic>
      </p:graphicFrame>
      <p:graphicFrame>
        <p:nvGraphicFramePr>
          <p:cNvPr id="8" name="Tabelle 7">
            <a:extLst>
              <a:ext uri="{FF2B5EF4-FFF2-40B4-BE49-F238E27FC236}">
                <a16:creationId xmlns:a16="http://schemas.microsoft.com/office/drawing/2014/main" id="{F4C22787-1912-BEB7-C263-334D7D4CD885}"/>
              </a:ext>
            </a:extLst>
          </p:cNvPr>
          <p:cNvGraphicFramePr>
            <a:graphicFrameLocks noGrp="1"/>
          </p:cNvGraphicFramePr>
          <p:nvPr>
            <p:extLst>
              <p:ext uri="{D42A27DB-BD31-4B8C-83A1-F6EECF244321}">
                <p14:modId xmlns:p14="http://schemas.microsoft.com/office/powerpoint/2010/main" val="393306771"/>
              </p:ext>
            </p:extLst>
          </p:nvPr>
        </p:nvGraphicFramePr>
        <p:xfrm>
          <a:off x="2833255" y="4234922"/>
          <a:ext cx="6061714" cy="426720"/>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162028147"/>
                    </a:ext>
                  </a:extLst>
                </a:gridCol>
                <a:gridCol w="321861">
                  <a:extLst>
                    <a:ext uri="{9D8B030D-6E8A-4147-A177-3AD203B41FA5}">
                      <a16:colId xmlns:a16="http://schemas.microsoft.com/office/drawing/2014/main" val="296165292"/>
                    </a:ext>
                  </a:extLst>
                </a:gridCol>
                <a:gridCol w="321861">
                  <a:extLst>
                    <a:ext uri="{9D8B030D-6E8A-4147-A177-3AD203B41FA5}">
                      <a16:colId xmlns:a16="http://schemas.microsoft.com/office/drawing/2014/main" val="1013789904"/>
                    </a:ext>
                  </a:extLst>
                </a:gridCol>
                <a:gridCol w="321861">
                  <a:extLst>
                    <a:ext uri="{9D8B030D-6E8A-4147-A177-3AD203B41FA5}">
                      <a16:colId xmlns:a16="http://schemas.microsoft.com/office/drawing/2014/main" val="3420333590"/>
                    </a:ext>
                  </a:extLst>
                </a:gridCol>
                <a:gridCol w="321861">
                  <a:extLst>
                    <a:ext uri="{9D8B030D-6E8A-4147-A177-3AD203B41FA5}">
                      <a16:colId xmlns:a16="http://schemas.microsoft.com/office/drawing/2014/main" val="714359046"/>
                    </a:ext>
                  </a:extLst>
                </a:gridCol>
                <a:gridCol w="321861">
                  <a:extLst>
                    <a:ext uri="{9D8B030D-6E8A-4147-A177-3AD203B41FA5}">
                      <a16:colId xmlns:a16="http://schemas.microsoft.com/office/drawing/2014/main" val="2859445617"/>
                    </a:ext>
                  </a:extLst>
                </a:gridCol>
                <a:gridCol w="321861">
                  <a:extLst>
                    <a:ext uri="{9D8B030D-6E8A-4147-A177-3AD203B41FA5}">
                      <a16:colId xmlns:a16="http://schemas.microsoft.com/office/drawing/2014/main" val="1150536570"/>
                    </a:ext>
                  </a:extLst>
                </a:gridCol>
                <a:gridCol w="321861">
                  <a:extLst>
                    <a:ext uri="{9D8B030D-6E8A-4147-A177-3AD203B41FA5}">
                      <a16:colId xmlns:a16="http://schemas.microsoft.com/office/drawing/2014/main" val="102603087"/>
                    </a:ext>
                  </a:extLst>
                </a:gridCol>
                <a:gridCol w="321861">
                  <a:extLst>
                    <a:ext uri="{9D8B030D-6E8A-4147-A177-3AD203B41FA5}">
                      <a16:colId xmlns:a16="http://schemas.microsoft.com/office/drawing/2014/main" val="1159828364"/>
                    </a:ext>
                  </a:extLst>
                </a:gridCol>
                <a:gridCol w="321861">
                  <a:extLst>
                    <a:ext uri="{9D8B030D-6E8A-4147-A177-3AD203B41FA5}">
                      <a16:colId xmlns:a16="http://schemas.microsoft.com/office/drawing/2014/main" val="4287165907"/>
                    </a:ext>
                  </a:extLst>
                </a:gridCol>
                <a:gridCol w="321861">
                  <a:extLst>
                    <a:ext uri="{9D8B030D-6E8A-4147-A177-3AD203B41FA5}">
                      <a16:colId xmlns:a16="http://schemas.microsoft.com/office/drawing/2014/main" val="219176729"/>
                    </a:ext>
                  </a:extLst>
                </a:gridCol>
                <a:gridCol w="321861">
                  <a:extLst>
                    <a:ext uri="{9D8B030D-6E8A-4147-A177-3AD203B41FA5}">
                      <a16:colId xmlns:a16="http://schemas.microsoft.com/office/drawing/2014/main" val="734121669"/>
                    </a:ext>
                  </a:extLst>
                </a:gridCol>
                <a:gridCol w="321861">
                  <a:extLst>
                    <a:ext uri="{9D8B030D-6E8A-4147-A177-3AD203B41FA5}">
                      <a16:colId xmlns:a16="http://schemas.microsoft.com/office/drawing/2014/main" val="2511318987"/>
                    </a:ext>
                  </a:extLst>
                </a:gridCol>
                <a:gridCol w="321861">
                  <a:extLst>
                    <a:ext uri="{9D8B030D-6E8A-4147-A177-3AD203B41FA5}">
                      <a16:colId xmlns:a16="http://schemas.microsoft.com/office/drawing/2014/main" val="3362531627"/>
                    </a:ext>
                  </a:extLst>
                </a:gridCol>
                <a:gridCol w="321861">
                  <a:extLst>
                    <a:ext uri="{9D8B030D-6E8A-4147-A177-3AD203B41FA5}">
                      <a16:colId xmlns:a16="http://schemas.microsoft.com/office/drawing/2014/main" val="2703961387"/>
                    </a:ext>
                  </a:extLst>
                </a:gridCol>
              </a:tblGrid>
              <a:tr h="426720">
                <a:tc>
                  <a:txBody>
                    <a:bodyPr/>
                    <a:lstStyle/>
                    <a:p>
                      <a:r>
                        <a:rPr lang="de-CH" sz="2800">
                          <a:solidFill>
                            <a:schemeClr val="bg1"/>
                          </a:solidFill>
                          <a:effectLst/>
                        </a:rPr>
                        <a:t>Bess</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2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28131649"/>
                  </a:ext>
                </a:extLst>
              </a:tr>
            </a:tbl>
          </a:graphicData>
        </a:graphic>
      </p:graphicFrame>
      <p:sp>
        <p:nvSpPr>
          <p:cNvPr id="9" name="Plus 8">
            <a:extLst>
              <a:ext uri="{FF2B5EF4-FFF2-40B4-BE49-F238E27FC236}">
                <a16:creationId xmlns:a16="http://schemas.microsoft.com/office/drawing/2014/main" id="{1DDE6B06-EEA3-8C3B-582C-880A3A001BA7}"/>
              </a:ext>
            </a:extLst>
          </p:cNvPr>
          <p:cNvSpPr/>
          <p:nvPr/>
        </p:nvSpPr>
        <p:spPr>
          <a:xfrm>
            <a:off x="5869219" y="3730766"/>
            <a:ext cx="453561" cy="457156"/>
          </a:xfrm>
          <a:prstGeom prst="mathPlu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Minus 9">
            <a:extLst>
              <a:ext uri="{FF2B5EF4-FFF2-40B4-BE49-F238E27FC236}">
                <a16:creationId xmlns:a16="http://schemas.microsoft.com/office/drawing/2014/main" id="{7969391A-0A2D-FC72-98DF-E6E3567D0814}"/>
              </a:ext>
            </a:extLst>
          </p:cNvPr>
          <p:cNvSpPr/>
          <p:nvPr/>
        </p:nvSpPr>
        <p:spPr>
          <a:xfrm>
            <a:off x="5869219" y="2926752"/>
            <a:ext cx="453561" cy="330293"/>
          </a:xfrm>
          <a:prstGeom prst="mathMinu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leich 10">
            <a:extLst>
              <a:ext uri="{FF2B5EF4-FFF2-40B4-BE49-F238E27FC236}">
                <a16:creationId xmlns:a16="http://schemas.microsoft.com/office/drawing/2014/main" id="{42BCD4D4-FB49-8F6C-43E3-0842CFE4517E}"/>
              </a:ext>
            </a:extLst>
          </p:cNvPr>
          <p:cNvSpPr/>
          <p:nvPr/>
        </p:nvSpPr>
        <p:spPr>
          <a:xfrm>
            <a:off x="5869219" y="4739078"/>
            <a:ext cx="453561" cy="335666"/>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aphicFrame>
        <p:nvGraphicFramePr>
          <p:cNvPr id="12" name="Tabelle 11">
            <a:extLst>
              <a:ext uri="{FF2B5EF4-FFF2-40B4-BE49-F238E27FC236}">
                <a16:creationId xmlns:a16="http://schemas.microsoft.com/office/drawing/2014/main" id="{6CC186CE-635E-7216-0601-B927AD986573}"/>
              </a:ext>
            </a:extLst>
          </p:cNvPr>
          <p:cNvGraphicFramePr>
            <a:graphicFrameLocks noGrp="1"/>
          </p:cNvGraphicFramePr>
          <p:nvPr>
            <p:extLst>
              <p:ext uri="{D42A27DB-BD31-4B8C-83A1-F6EECF244321}">
                <p14:modId xmlns:p14="http://schemas.microsoft.com/office/powerpoint/2010/main" val="2663984215"/>
              </p:ext>
            </p:extLst>
          </p:nvPr>
        </p:nvGraphicFramePr>
        <p:xfrm>
          <a:off x="2833255" y="5213387"/>
          <a:ext cx="6061714" cy="633095"/>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524814231"/>
                    </a:ext>
                  </a:extLst>
                </a:gridCol>
                <a:gridCol w="321861">
                  <a:extLst>
                    <a:ext uri="{9D8B030D-6E8A-4147-A177-3AD203B41FA5}">
                      <a16:colId xmlns:a16="http://schemas.microsoft.com/office/drawing/2014/main" val="2615438172"/>
                    </a:ext>
                  </a:extLst>
                </a:gridCol>
                <a:gridCol w="321861">
                  <a:extLst>
                    <a:ext uri="{9D8B030D-6E8A-4147-A177-3AD203B41FA5}">
                      <a16:colId xmlns:a16="http://schemas.microsoft.com/office/drawing/2014/main" val="2072112088"/>
                    </a:ext>
                  </a:extLst>
                </a:gridCol>
                <a:gridCol w="321861">
                  <a:extLst>
                    <a:ext uri="{9D8B030D-6E8A-4147-A177-3AD203B41FA5}">
                      <a16:colId xmlns:a16="http://schemas.microsoft.com/office/drawing/2014/main" val="4035984650"/>
                    </a:ext>
                  </a:extLst>
                </a:gridCol>
                <a:gridCol w="321861">
                  <a:extLst>
                    <a:ext uri="{9D8B030D-6E8A-4147-A177-3AD203B41FA5}">
                      <a16:colId xmlns:a16="http://schemas.microsoft.com/office/drawing/2014/main" val="3058762146"/>
                    </a:ext>
                  </a:extLst>
                </a:gridCol>
                <a:gridCol w="321861">
                  <a:extLst>
                    <a:ext uri="{9D8B030D-6E8A-4147-A177-3AD203B41FA5}">
                      <a16:colId xmlns:a16="http://schemas.microsoft.com/office/drawing/2014/main" val="2376675079"/>
                    </a:ext>
                  </a:extLst>
                </a:gridCol>
                <a:gridCol w="321861">
                  <a:extLst>
                    <a:ext uri="{9D8B030D-6E8A-4147-A177-3AD203B41FA5}">
                      <a16:colId xmlns:a16="http://schemas.microsoft.com/office/drawing/2014/main" val="3875970254"/>
                    </a:ext>
                  </a:extLst>
                </a:gridCol>
                <a:gridCol w="321861">
                  <a:extLst>
                    <a:ext uri="{9D8B030D-6E8A-4147-A177-3AD203B41FA5}">
                      <a16:colId xmlns:a16="http://schemas.microsoft.com/office/drawing/2014/main" val="460556609"/>
                    </a:ext>
                  </a:extLst>
                </a:gridCol>
                <a:gridCol w="321861">
                  <a:extLst>
                    <a:ext uri="{9D8B030D-6E8A-4147-A177-3AD203B41FA5}">
                      <a16:colId xmlns:a16="http://schemas.microsoft.com/office/drawing/2014/main" val="1250632769"/>
                    </a:ext>
                  </a:extLst>
                </a:gridCol>
                <a:gridCol w="321861">
                  <a:extLst>
                    <a:ext uri="{9D8B030D-6E8A-4147-A177-3AD203B41FA5}">
                      <a16:colId xmlns:a16="http://schemas.microsoft.com/office/drawing/2014/main" val="972346909"/>
                    </a:ext>
                  </a:extLst>
                </a:gridCol>
                <a:gridCol w="321861">
                  <a:extLst>
                    <a:ext uri="{9D8B030D-6E8A-4147-A177-3AD203B41FA5}">
                      <a16:colId xmlns:a16="http://schemas.microsoft.com/office/drawing/2014/main" val="3010576529"/>
                    </a:ext>
                  </a:extLst>
                </a:gridCol>
                <a:gridCol w="321861">
                  <a:extLst>
                    <a:ext uri="{9D8B030D-6E8A-4147-A177-3AD203B41FA5}">
                      <a16:colId xmlns:a16="http://schemas.microsoft.com/office/drawing/2014/main" val="1054922055"/>
                    </a:ext>
                  </a:extLst>
                </a:gridCol>
                <a:gridCol w="321861">
                  <a:extLst>
                    <a:ext uri="{9D8B030D-6E8A-4147-A177-3AD203B41FA5}">
                      <a16:colId xmlns:a16="http://schemas.microsoft.com/office/drawing/2014/main" val="3790654169"/>
                    </a:ext>
                  </a:extLst>
                </a:gridCol>
                <a:gridCol w="321861">
                  <a:extLst>
                    <a:ext uri="{9D8B030D-6E8A-4147-A177-3AD203B41FA5}">
                      <a16:colId xmlns:a16="http://schemas.microsoft.com/office/drawing/2014/main" val="2332160624"/>
                    </a:ext>
                  </a:extLst>
                </a:gridCol>
                <a:gridCol w="321861">
                  <a:extLst>
                    <a:ext uri="{9D8B030D-6E8A-4147-A177-3AD203B41FA5}">
                      <a16:colId xmlns:a16="http://schemas.microsoft.com/office/drawing/2014/main" val="2726961362"/>
                    </a:ext>
                  </a:extLst>
                </a:gridCol>
              </a:tblGrid>
              <a:tr h="633095">
                <a:tc>
                  <a:txBody>
                    <a:bodyPr/>
                    <a:lstStyle/>
                    <a:p>
                      <a:r>
                        <a:rPr lang="de-CH" sz="2800">
                          <a:effectLst/>
                        </a:rPr>
                        <a:t>Bereth</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0</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1</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1</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1</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1</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0</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1</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0</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1</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1</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1</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0</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a:effectLst/>
                        </a:rPr>
                        <a:t>0</a:t>
                      </a:r>
                      <a:endParaRPr lang="de-CH"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de-CH" sz="1200" dirty="0">
                          <a:effectLst/>
                        </a:rPr>
                        <a:t>1</a:t>
                      </a:r>
                      <a:endParaRPr lang="de-C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7547344"/>
                  </a:ext>
                </a:extLst>
              </a:tr>
            </a:tbl>
          </a:graphicData>
        </a:graphic>
      </p:graphicFrame>
    </p:spTree>
    <p:extLst>
      <p:ext uri="{BB962C8B-B14F-4D97-AF65-F5344CB8AC3E}">
        <p14:creationId xmlns:p14="http://schemas.microsoft.com/office/powerpoint/2010/main" val="39863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AC2C63-F440-3D7D-42C9-5F30B26C8BC3}"/>
              </a:ext>
            </a:extLst>
          </p:cNvPr>
          <p:cNvSpPr>
            <a:spLocks noGrp="1"/>
          </p:cNvSpPr>
          <p:nvPr>
            <p:ph type="title"/>
          </p:nvPr>
        </p:nvSpPr>
        <p:spPr/>
        <p:txBody>
          <a:bodyPr/>
          <a:lstStyle/>
          <a:p>
            <a:r>
              <a:rPr lang="de-DE" dirty="0"/>
              <a:t>Auflösung der Begriffe</a:t>
            </a:r>
          </a:p>
        </p:txBody>
      </p:sp>
      <p:graphicFrame>
        <p:nvGraphicFramePr>
          <p:cNvPr id="3" name="Tabelle 2">
            <a:extLst>
              <a:ext uri="{FF2B5EF4-FFF2-40B4-BE49-F238E27FC236}">
                <a16:creationId xmlns:a16="http://schemas.microsoft.com/office/drawing/2014/main" id="{166DF4F3-429C-8A20-C3D0-4CF457147B70}"/>
              </a:ext>
            </a:extLst>
          </p:cNvPr>
          <p:cNvGraphicFramePr>
            <a:graphicFrameLocks noGrp="1"/>
          </p:cNvGraphicFramePr>
          <p:nvPr>
            <p:extLst>
              <p:ext uri="{D42A27DB-BD31-4B8C-83A1-F6EECF244321}">
                <p14:modId xmlns:p14="http://schemas.microsoft.com/office/powerpoint/2010/main" val="138509581"/>
              </p:ext>
            </p:extLst>
          </p:nvPr>
        </p:nvGraphicFramePr>
        <p:xfrm>
          <a:off x="694944" y="1690687"/>
          <a:ext cx="4988680" cy="3793064"/>
        </p:xfrm>
        <a:graphic>
          <a:graphicData uri="http://schemas.openxmlformats.org/drawingml/2006/table">
            <a:tbl>
              <a:tblPr firstCol="1" bandRow="1">
                <a:tableStyleId>{5C22544A-7EE6-4342-B048-85BDC9FD1C3A}</a:tableStyleId>
              </a:tblPr>
              <a:tblGrid>
                <a:gridCol w="2409197">
                  <a:extLst>
                    <a:ext uri="{9D8B030D-6E8A-4147-A177-3AD203B41FA5}">
                      <a16:colId xmlns:a16="http://schemas.microsoft.com/office/drawing/2014/main" val="3315340280"/>
                    </a:ext>
                  </a:extLst>
                </a:gridCol>
                <a:gridCol w="2579483">
                  <a:extLst>
                    <a:ext uri="{9D8B030D-6E8A-4147-A177-3AD203B41FA5}">
                      <a16:colId xmlns:a16="http://schemas.microsoft.com/office/drawing/2014/main" val="1814956129"/>
                    </a:ext>
                  </a:extLst>
                </a:gridCol>
              </a:tblGrid>
              <a:tr h="474133">
                <a:tc>
                  <a:txBody>
                    <a:bodyPr/>
                    <a:lstStyle/>
                    <a:p>
                      <a:r>
                        <a:rPr lang="de-CH" sz="2800">
                          <a:effectLst/>
                        </a:rPr>
                        <a:t>Katze</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Muig</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6670137"/>
                  </a:ext>
                </a:extLst>
              </a:tr>
              <a:tr h="474133">
                <a:tc>
                  <a:txBody>
                    <a:bodyPr/>
                    <a:lstStyle/>
                    <a:p>
                      <a:r>
                        <a:rPr lang="de-CH" sz="2800">
                          <a:effectLst/>
                        </a:rPr>
                        <a:t>Hund</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Hu</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0546815"/>
                  </a:ext>
                </a:extLst>
              </a:tr>
              <a:tr h="474133">
                <a:tc>
                  <a:txBody>
                    <a:bodyPr/>
                    <a:lstStyle/>
                    <a:p>
                      <a:r>
                        <a:rPr lang="de-CH" sz="2800">
                          <a:effectLst/>
                        </a:rPr>
                        <a:t>Mann</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Benn</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6074790"/>
                  </a:ext>
                </a:extLst>
              </a:tr>
              <a:tr h="474133">
                <a:tc>
                  <a:txBody>
                    <a:bodyPr/>
                    <a:lstStyle/>
                    <a:p>
                      <a:r>
                        <a:rPr lang="de-CH" sz="2800">
                          <a:effectLst/>
                        </a:rPr>
                        <a:t>Frau</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Bess</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2908119"/>
                  </a:ext>
                </a:extLst>
              </a:tr>
              <a:tr h="474133">
                <a:tc>
                  <a:txBody>
                    <a:bodyPr/>
                    <a:lstStyle/>
                    <a:p>
                      <a:r>
                        <a:rPr lang="de-CH" sz="2800">
                          <a:effectLst/>
                        </a:rPr>
                        <a:t>Nacht</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Du</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87901"/>
                  </a:ext>
                </a:extLst>
              </a:tr>
              <a:tr h="474133">
                <a:tc>
                  <a:txBody>
                    <a:bodyPr/>
                    <a:lstStyle/>
                    <a:p>
                      <a:r>
                        <a:rPr lang="de-CH" sz="2800">
                          <a:effectLst/>
                        </a:rPr>
                        <a:t>Tag</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Aur</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4243738"/>
                  </a:ext>
                </a:extLst>
              </a:tr>
              <a:tr h="474133">
                <a:tc>
                  <a:txBody>
                    <a:bodyPr/>
                    <a:lstStyle/>
                    <a:p>
                      <a:r>
                        <a:rPr lang="de-CH" sz="2800" dirty="0">
                          <a:effectLst/>
                        </a:rPr>
                        <a:t>König</a:t>
                      </a:r>
                      <a:endParaRPr lang="de-CH"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dirty="0">
                          <a:effectLst/>
                        </a:rPr>
                        <a:t>Ar</a:t>
                      </a:r>
                      <a:endParaRPr lang="de-CH"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2624788"/>
                  </a:ext>
                </a:extLst>
              </a:tr>
              <a:tr h="474133">
                <a:tc>
                  <a:txBody>
                    <a:bodyPr/>
                    <a:lstStyle/>
                    <a:p>
                      <a:r>
                        <a:rPr lang="de-CH" sz="2800">
                          <a:effectLst/>
                        </a:rPr>
                        <a:t>Königin</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dirty="0" err="1">
                          <a:effectLst/>
                        </a:rPr>
                        <a:t>Bereth</a:t>
                      </a:r>
                      <a:endParaRPr lang="de-CH"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0684334"/>
                  </a:ext>
                </a:extLst>
              </a:tr>
            </a:tbl>
          </a:graphicData>
        </a:graphic>
      </p:graphicFrame>
      <p:graphicFrame>
        <p:nvGraphicFramePr>
          <p:cNvPr id="4" name="Tabelle 3">
            <a:extLst>
              <a:ext uri="{FF2B5EF4-FFF2-40B4-BE49-F238E27FC236}">
                <a16:creationId xmlns:a16="http://schemas.microsoft.com/office/drawing/2014/main" id="{AC01FC70-8169-5BD0-CF67-99CEC23CEDD0}"/>
              </a:ext>
            </a:extLst>
          </p:cNvPr>
          <p:cNvGraphicFramePr>
            <a:graphicFrameLocks noGrp="1"/>
          </p:cNvGraphicFramePr>
          <p:nvPr>
            <p:extLst>
              <p:ext uri="{D42A27DB-BD31-4B8C-83A1-F6EECF244321}">
                <p14:modId xmlns:p14="http://schemas.microsoft.com/office/powerpoint/2010/main" val="39125616"/>
              </p:ext>
            </p:extLst>
          </p:nvPr>
        </p:nvGraphicFramePr>
        <p:xfrm>
          <a:off x="5952744" y="1690687"/>
          <a:ext cx="5544312" cy="3793064"/>
        </p:xfrm>
        <a:graphic>
          <a:graphicData uri="http://schemas.openxmlformats.org/drawingml/2006/table">
            <a:tbl>
              <a:tblPr firstCol="1" bandRow="1">
                <a:tableStyleId>{5C22544A-7EE6-4342-B048-85BDC9FD1C3A}</a:tableStyleId>
              </a:tblPr>
              <a:tblGrid>
                <a:gridCol w="2771697">
                  <a:extLst>
                    <a:ext uri="{9D8B030D-6E8A-4147-A177-3AD203B41FA5}">
                      <a16:colId xmlns:a16="http://schemas.microsoft.com/office/drawing/2014/main" val="3315340280"/>
                    </a:ext>
                  </a:extLst>
                </a:gridCol>
                <a:gridCol w="2772615">
                  <a:extLst>
                    <a:ext uri="{9D8B030D-6E8A-4147-A177-3AD203B41FA5}">
                      <a16:colId xmlns:a16="http://schemas.microsoft.com/office/drawing/2014/main" val="1814956129"/>
                    </a:ext>
                  </a:extLst>
                </a:gridCol>
              </a:tblGrid>
              <a:tr h="474133">
                <a:tc>
                  <a:txBody>
                    <a:bodyPr/>
                    <a:lstStyle/>
                    <a:p>
                      <a:r>
                        <a:rPr lang="de-CH" sz="2800">
                          <a:effectLst/>
                        </a:rPr>
                        <a:t>Tier</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dirty="0" err="1">
                          <a:effectLst/>
                        </a:rPr>
                        <a:t>Lavan</a:t>
                      </a:r>
                      <a:endParaRPr lang="de-CH"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671343"/>
                  </a:ext>
                </a:extLst>
              </a:tr>
              <a:tr h="474133">
                <a:tc>
                  <a:txBody>
                    <a:bodyPr/>
                    <a:lstStyle/>
                    <a:p>
                      <a:r>
                        <a:rPr lang="de-CH" sz="2800">
                          <a:effectLst/>
                        </a:rPr>
                        <a:t>Wasser</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Nen</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6025677"/>
                  </a:ext>
                </a:extLst>
              </a:tr>
              <a:tr h="474133">
                <a:tc>
                  <a:txBody>
                    <a:bodyPr/>
                    <a:lstStyle/>
                    <a:p>
                      <a:r>
                        <a:rPr lang="de-CH" sz="2800">
                          <a:effectLst/>
                        </a:rPr>
                        <a:t>Meer</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Aear</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0697304"/>
                  </a:ext>
                </a:extLst>
              </a:tr>
              <a:tr h="474133">
                <a:tc>
                  <a:txBody>
                    <a:bodyPr/>
                    <a:lstStyle/>
                    <a:p>
                      <a:r>
                        <a:rPr lang="de-CH" sz="2800">
                          <a:effectLst/>
                        </a:rPr>
                        <a:t>See</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Ael</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9904977"/>
                  </a:ext>
                </a:extLst>
              </a:tr>
              <a:tr h="474133">
                <a:tc>
                  <a:txBody>
                    <a:bodyPr/>
                    <a:lstStyle/>
                    <a:p>
                      <a:r>
                        <a:rPr lang="de-CH" sz="2800">
                          <a:effectLst/>
                        </a:rPr>
                        <a:t>Kind</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dirty="0" err="1">
                          <a:effectLst/>
                        </a:rPr>
                        <a:t>Hen</a:t>
                      </a:r>
                      <a:endParaRPr lang="de-CH"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0751585"/>
                  </a:ext>
                </a:extLst>
              </a:tr>
              <a:tr h="474133">
                <a:tc>
                  <a:txBody>
                    <a:bodyPr/>
                    <a:lstStyle/>
                    <a:p>
                      <a:r>
                        <a:rPr lang="de-CH" sz="2800">
                          <a:effectLst/>
                        </a:rPr>
                        <a:t>Mädchen</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Gwen</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3080120"/>
                  </a:ext>
                </a:extLst>
              </a:tr>
              <a:tr h="474133">
                <a:tc>
                  <a:txBody>
                    <a:bodyPr/>
                    <a:lstStyle/>
                    <a:p>
                      <a:r>
                        <a:rPr lang="de-CH" sz="2800">
                          <a:effectLst/>
                        </a:rPr>
                        <a:t>Kleidung</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a:effectLst/>
                        </a:rPr>
                        <a:t>Hammad</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6578768"/>
                  </a:ext>
                </a:extLst>
              </a:tr>
              <a:tr h="474133">
                <a:tc>
                  <a:txBody>
                    <a:bodyPr/>
                    <a:lstStyle/>
                    <a:p>
                      <a:r>
                        <a:rPr lang="de-CH" sz="2800">
                          <a:effectLst/>
                        </a:rPr>
                        <a:t>Mantel</a:t>
                      </a:r>
                      <a:endParaRPr lang="de-CH"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de-CH" sz="2800" dirty="0">
                          <a:effectLst/>
                        </a:rPr>
                        <a:t>Coll</a:t>
                      </a:r>
                      <a:endParaRPr lang="de-CH"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8473672"/>
                  </a:ext>
                </a:extLst>
              </a:tr>
            </a:tbl>
          </a:graphicData>
        </a:graphic>
      </p:graphicFrame>
    </p:spTree>
    <p:extLst>
      <p:ext uri="{BB962C8B-B14F-4D97-AF65-F5344CB8AC3E}">
        <p14:creationId xmlns:p14="http://schemas.microsoft.com/office/powerpoint/2010/main" val="1957817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7CC78-881F-2030-647E-799D595AF2D1}"/>
              </a:ext>
            </a:extLst>
          </p:cNvPr>
          <p:cNvSpPr>
            <a:spLocks noGrp="1"/>
          </p:cNvSpPr>
          <p:nvPr>
            <p:ph type="title"/>
          </p:nvPr>
        </p:nvSpPr>
        <p:spPr/>
        <p:txBody>
          <a:bodyPr/>
          <a:lstStyle/>
          <a:p>
            <a:r>
              <a:rPr lang="de-DE" dirty="0"/>
              <a:t>Was macht der Computer mit dieser Information?</a:t>
            </a:r>
          </a:p>
        </p:txBody>
      </p:sp>
      <p:sp>
        <p:nvSpPr>
          <p:cNvPr id="3" name="Inhaltsplatzhalter 2">
            <a:extLst>
              <a:ext uri="{FF2B5EF4-FFF2-40B4-BE49-F238E27FC236}">
                <a16:creationId xmlns:a16="http://schemas.microsoft.com/office/drawing/2014/main" id="{A547D8E3-BCAC-8AC6-FCDA-4156EA1F38AD}"/>
              </a:ext>
            </a:extLst>
          </p:cNvPr>
          <p:cNvSpPr>
            <a:spLocks noGrp="1"/>
          </p:cNvSpPr>
          <p:nvPr>
            <p:ph idx="1"/>
          </p:nvPr>
        </p:nvSpPr>
        <p:spPr>
          <a:xfrm>
            <a:off x="838200" y="1825625"/>
            <a:ext cx="10515600" cy="1730375"/>
          </a:xfrm>
        </p:spPr>
        <p:txBody>
          <a:bodyPr>
            <a:normAutofit lnSpcReduction="10000"/>
          </a:bodyPr>
          <a:lstStyle/>
          <a:p>
            <a:pPr marL="0" indent="0">
              <a:buNone/>
            </a:pPr>
            <a:r>
              <a:rPr lang="de-DE" b="1" dirty="0"/>
              <a:t>Wörter liegen in einem «Universum» von vielen Wörtern. </a:t>
            </a:r>
          </a:p>
          <a:p>
            <a:pPr marL="0" indent="0">
              <a:buNone/>
            </a:pPr>
            <a:r>
              <a:rPr lang="de-DE" dirty="0"/>
              <a:t>Wörter, die sich ähnlich sind (= im gleichen Kontext auftauchen), liegen näher beieinander. </a:t>
            </a:r>
          </a:p>
        </p:txBody>
      </p:sp>
      <p:pic>
        <p:nvPicPr>
          <p:cNvPr id="4" name="Grafik 3" descr="Ein Bild, das Tisch enthält.&#10;&#10;Automatisch generierte Beschreibung">
            <a:extLst>
              <a:ext uri="{FF2B5EF4-FFF2-40B4-BE49-F238E27FC236}">
                <a16:creationId xmlns:a16="http://schemas.microsoft.com/office/drawing/2014/main" id="{14EE254C-ABE4-31CD-B5C7-D936C6C09E7E}"/>
              </a:ext>
            </a:extLst>
          </p:cNvPr>
          <p:cNvPicPr>
            <a:picLocks noChangeAspect="1"/>
          </p:cNvPicPr>
          <p:nvPr/>
        </p:nvPicPr>
        <p:blipFill>
          <a:blip r:embed="rId2"/>
          <a:stretch>
            <a:fillRect/>
          </a:stretch>
        </p:blipFill>
        <p:spPr>
          <a:xfrm>
            <a:off x="8040914" y="3695111"/>
            <a:ext cx="3668486" cy="2741473"/>
          </a:xfrm>
          <a:prstGeom prst="rect">
            <a:avLst/>
          </a:prstGeom>
        </p:spPr>
      </p:pic>
    </p:spTree>
    <p:extLst>
      <p:ext uri="{BB962C8B-B14F-4D97-AF65-F5344CB8AC3E}">
        <p14:creationId xmlns:p14="http://schemas.microsoft.com/office/powerpoint/2010/main" val="1800226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isch enthält.&#10;&#10;Automatisch generierte Beschreibung">
            <a:extLst>
              <a:ext uri="{FF2B5EF4-FFF2-40B4-BE49-F238E27FC236}">
                <a16:creationId xmlns:a16="http://schemas.microsoft.com/office/drawing/2014/main" id="{14EE254C-ABE4-31CD-B5C7-D936C6C09E7E}"/>
              </a:ext>
            </a:extLst>
          </p:cNvPr>
          <p:cNvPicPr>
            <a:picLocks noChangeAspect="1"/>
          </p:cNvPicPr>
          <p:nvPr/>
        </p:nvPicPr>
        <p:blipFill>
          <a:blip r:embed="rId2"/>
          <a:stretch>
            <a:fillRect/>
          </a:stretch>
        </p:blipFill>
        <p:spPr>
          <a:xfrm>
            <a:off x="2280557" y="577705"/>
            <a:ext cx="7630886" cy="5702589"/>
          </a:xfrm>
          <a:prstGeom prst="rect">
            <a:avLst/>
          </a:prstGeom>
        </p:spPr>
      </p:pic>
    </p:spTree>
    <p:extLst>
      <p:ext uri="{BB962C8B-B14F-4D97-AF65-F5344CB8AC3E}">
        <p14:creationId xmlns:p14="http://schemas.microsoft.com/office/powerpoint/2010/main" val="3943056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7CC78-881F-2030-647E-799D595AF2D1}"/>
              </a:ext>
            </a:extLst>
          </p:cNvPr>
          <p:cNvSpPr>
            <a:spLocks noGrp="1"/>
          </p:cNvSpPr>
          <p:nvPr>
            <p:ph type="title"/>
          </p:nvPr>
        </p:nvSpPr>
        <p:spPr/>
        <p:txBody>
          <a:bodyPr/>
          <a:lstStyle/>
          <a:p>
            <a:r>
              <a:rPr lang="de-DE" dirty="0"/>
              <a:t>Was macht der Computer mit dieser Information?</a:t>
            </a:r>
          </a:p>
        </p:txBody>
      </p:sp>
      <p:sp>
        <p:nvSpPr>
          <p:cNvPr id="3" name="Inhaltsplatzhalter 2">
            <a:extLst>
              <a:ext uri="{FF2B5EF4-FFF2-40B4-BE49-F238E27FC236}">
                <a16:creationId xmlns:a16="http://schemas.microsoft.com/office/drawing/2014/main" id="{A547D8E3-BCAC-8AC6-FCDA-4156EA1F38AD}"/>
              </a:ext>
            </a:extLst>
          </p:cNvPr>
          <p:cNvSpPr>
            <a:spLocks noGrp="1"/>
          </p:cNvSpPr>
          <p:nvPr>
            <p:ph idx="1"/>
          </p:nvPr>
        </p:nvSpPr>
        <p:spPr/>
        <p:txBody>
          <a:bodyPr/>
          <a:lstStyle/>
          <a:p>
            <a:pPr marL="0" indent="0">
              <a:buNone/>
            </a:pPr>
            <a:r>
              <a:rPr lang="de-DE" b="1" dirty="0"/>
              <a:t>Distanz berechnen! </a:t>
            </a:r>
          </a:p>
          <a:p>
            <a:pPr marL="0" indent="0">
              <a:buNone/>
            </a:pPr>
            <a:r>
              <a:rPr lang="de-DE" dirty="0"/>
              <a:t>Der Computer kann sich nun aus den Zahlen die «Distanz» von zwei Wörtern ausrechnen. </a:t>
            </a:r>
          </a:p>
          <a:p>
            <a:pPr marL="0" indent="0">
              <a:buNone/>
            </a:pPr>
            <a:r>
              <a:rPr lang="de-DE" dirty="0"/>
              <a:t>Kleine Distanz = Wörter sind ähnlich. </a:t>
            </a:r>
          </a:p>
        </p:txBody>
      </p:sp>
      <p:graphicFrame>
        <p:nvGraphicFramePr>
          <p:cNvPr id="4" name="Tabelle 3">
            <a:extLst>
              <a:ext uri="{FF2B5EF4-FFF2-40B4-BE49-F238E27FC236}">
                <a16:creationId xmlns:a16="http://schemas.microsoft.com/office/drawing/2014/main" id="{D9269A58-007C-261B-BD92-9C85526001AC}"/>
              </a:ext>
            </a:extLst>
          </p:cNvPr>
          <p:cNvGraphicFramePr>
            <a:graphicFrameLocks noGrp="1"/>
          </p:cNvGraphicFramePr>
          <p:nvPr>
            <p:extLst>
              <p:ext uri="{D42A27DB-BD31-4B8C-83A1-F6EECF244321}">
                <p14:modId xmlns:p14="http://schemas.microsoft.com/office/powerpoint/2010/main" val="362681176"/>
              </p:ext>
            </p:extLst>
          </p:nvPr>
        </p:nvGraphicFramePr>
        <p:xfrm>
          <a:off x="966456" y="3787933"/>
          <a:ext cx="6061714" cy="426721"/>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3626412216"/>
                    </a:ext>
                  </a:extLst>
                </a:gridCol>
                <a:gridCol w="321861">
                  <a:extLst>
                    <a:ext uri="{9D8B030D-6E8A-4147-A177-3AD203B41FA5}">
                      <a16:colId xmlns:a16="http://schemas.microsoft.com/office/drawing/2014/main" val="971501014"/>
                    </a:ext>
                  </a:extLst>
                </a:gridCol>
                <a:gridCol w="321861">
                  <a:extLst>
                    <a:ext uri="{9D8B030D-6E8A-4147-A177-3AD203B41FA5}">
                      <a16:colId xmlns:a16="http://schemas.microsoft.com/office/drawing/2014/main" val="2640150713"/>
                    </a:ext>
                  </a:extLst>
                </a:gridCol>
                <a:gridCol w="321861">
                  <a:extLst>
                    <a:ext uri="{9D8B030D-6E8A-4147-A177-3AD203B41FA5}">
                      <a16:colId xmlns:a16="http://schemas.microsoft.com/office/drawing/2014/main" val="1938977961"/>
                    </a:ext>
                  </a:extLst>
                </a:gridCol>
                <a:gridCol w="321861">
                  <a:extLst>
                    <a:ext uri="{9D8B030D-6E8A-4147-A177-3AD203B41FA5}">
                      <a16:colId xmlns:a16="http://schemas.microsoft.com/office/drawing/2014/main" val="107706825"/>
                    </a:ext>
                  </a:extLst>
                </a:gridCol>
                <a:gridCol w="321861">
                  <a:extLst>
                    <a:ext uri="{9D8B030D-6E8A-4147-A177-3AD203B41FA5}">
                      <a16:colId xmlns:a16="http://schemas.microsoft.com/office/drawing/2014/main" val="3650898130"/>
                    </a:ext>
                  </a:extLst>
                </a:gridCol>
                <a:gridCol w="321861">
                  <a:extLst>
                    <a:ext uri="{9D8B030D-6E8A-4147-A177-3AD203B41FA5}">
                      <a16:colId xmlns:a16="http://schemas.microsoft.com/office/drawing/2014/main" val="2642774049"/>
                    </a:ext>
                  </a:extLst>
                </a:gridCol>
                <a:gridCol w="300638">
                  <a:extLst>
                    <a:ext uri="{9D8B030D-6E8A-4147-A177-3AD203B41FA5}">
                      <a16:colId xmlns:a16="http://schemas.microsoft.com/office/drawing/2014/main" val="2316035739"/>
                    </a:ext>
                  </a:extLst>
                </a:gridCol>
                <a:gridCol w="343084">
                  <a:extLst>
                    <a:ext uri="{9D8B030D-6E8A-4147-A177-3AD203B41FA5}">
                      <a16:colId xmlns:a16="http://schemas.microsoft.com/office/drawing/2014/main" val="2423658473"/>
                    </a:ext>
                  </a:extLst>
                </a:gridCol>
                <a:gridCol w="320174">
                  <a:extLst>
                    <a:ext uri="{9D8B030D-6E8A-4147-A177-3AD203B41FA5}">
                      <a16:colId xmlns:a16="http://schemas.microsoft.com/office/drawing/2014/main" val="4038616074"/>
                    </a:ext>
                  </a:extLst>
                </a:gridCol>
                <a:gridCol w="323548">
                  <a:extLst>
                    <a:ext uri="{9D8B030D-6E8A-4147-A177-3AD203B41FA5}">
                      <a16:colId xmlns:a16="http://schemas.microsoft.com/office/drawing/2014/main" val="4220031487"/>
                    </a:ext>
                  </a:extLst>
                </a:gridCol>
                <a:gridCol w="321861">
                  <a:extLst>
                    <a:ext uri="{9D8B030D-6E8A-4147-A177-3AD203B41FA5}">
                      <a16:colId xmlns:a16="http://schemas.microsoft.com/office/drawing/2014/main" val="3314172098"/>
                    </a:ext>
                  </a:extLst>
                </a:gridCol>
                <a:gridCol w="321861">
                  <a:extLst>
                    <a:ext uri="{9D8B030D-6E8A-4147-A177-3AD203B41FA5}">
                      <a16:colId xmlns:a16="http://schemas.microsoft.com/office/drawing/2014/main" val="1332038611"/>
                    </a:ext>
                  </a:extLst>
                </a:gridCol>
                <a:gridCol w="321861">
                  <a:extLst>
                    <a:ext uri="{9D8B030D-6E8A-4147-A177-3AD203B41FA5}">
                      <a16:colId xmlns:a16="http://schemas.microsoft.com/office/drawing/2014/main" val="1769252245"/>
                    </a:ext>
                  </a:extLst>
                </a:gridCol>
                <a:gridCol w="321861">
                  <a:extLst>
                    <a:ext uri="{9D8B030D-6E8A-4147-A177-3AD203B41FA5}">
                      <a16:colId xmlns:a16="http://schemas.microsoft.com/office/drawing/2014/main" val="2045827782"/>
                    </a:ext>
                  </a:extLst>
                </a:gridCol>
              </a:tblGrid>
              <a:tr h="426721">
                <a:tc>
                  <a:txBody>
                    <a:bodyPr/>
                    <a:lstStyle/>
                    <a:p>
                      <a:r>
                        <a:rPr lang="de-CH" sz="2800" dirty="0">
                          <a:solidFill>
                            <a:schemeClr val="bg1"/>
                          </a:solidFill>
                          <a:effectLst/>
                        </a:rPr>
                        <a:t>König</a:t>
                      </a:r>
                      <a:endParaRPr lang="de-CH"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0</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0</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60097870"/>
                  </a:ext>
                </a:extLst>
              </a:tr>
            </a:tbl>
          </a:graphicData>
        </a:graphic>
      </p:graphicFrame>
      <p:graphicFrame>
        <p:nvGraphicFramePr>
          <p:cNvPr id="5" name="Tabelle 4">
            <a:extLst>
              <a:ext uri="{FF2B5EF4-FFF2-40B4-BE49-F238E27FC236}">
                <a16:creationId xmlns:a16="http://schemas.microsoft.com/office/drawing/2014/main" id="{DE4CCEE2-6CCE-2F56-5AE2-A25A197994F6}"/>
              </a:ext>
            </a:extLst>
          </p:cNvPr>
          <p:cNvGraphicFramePr>
            <a:graphicFrameLocks noGrp="1"/>
          </p:cNvGraphicFramePr>
          <p:nvPr>
            <p:extLst>
              <p:ext uri="{D42A27DB-BD31-4B8C-83A1-F6EECF244321}">
                <p14:modId xmlns:p14="http://schemas.microsoft.com/office/powerpoint/2010/main" val="3276223677"/>
              </p:ext>
            </p:extLst>
          </p:nvPr>
        </p:nvGraphicFramePr>
        <p:xfrm>
          <a:off x="966456" y="4491662"/>
          <a:ext cx="6061714" cy="426722"/>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524814231"/>
                    </a:ext>
                  </a:extLst>
                </a:gridCol>
                <a:gridCol w="321861">
                  <a:extLst>
                    <a:ext uri="{9D8B030D-6E8A-4147-A177-3AD203B41FA5}">
                      <a16:colId xmlns:a16="http://schemas.microsoft.com/office/drawing/2014/main" val="2615438172"/>
                    </a:ext>
                  </a:extLst>
                </a:gridCol>
                <a:gridCol w="321861">
                  <a:extLst>
                    <a:ext uri="{9D8B030D-6E8A-4147-A177-3AD203B41FA5}">
                      <a16:colId xmlns:a16="http://schemas.microsoft.com/office/drawing/2014/main" val="2072112088"/>
                    </a:ext>
                  </a:extLst>
                </a:gridCol>
                <a:gridCol w="321861">
                  <a:extLst>
                    <a:ext uri="{9D8B030D-6E8A-4147-A177-3AD203B41FA5}">
                      <a16:colId xmlns:a16="http://schemas.microsoft.com/office/drawing/2014/main" val="4035984650"/>
                    </a:ext>
                  </a:extLst>
                </a:gridCol>
                <a:gridCol w="321861">
                  <a:extLst>
                    <a:ext uri="{9D8B030D-6E8A-4147-A177-3AD203B41FA5}">
                      <a16:colId xmlns:a16="http://schemas.microsoft.com/office/drawing/2014/main" val="3058762146"/>
                    </a:ext>
                  </a:extLst>
                </a:gridCol>
                <a:gridCol w="321861">
                  <a:extLst>
                    <a:ext uri="{9D8B030D-6E8A-4147-A177-3AD203B41FA5}">
                      <a16:colId xmlns:a16="http://schemas.microsoft.com/office/drawing/2014/main" val="2376675079"/>
                    </a:ext>
                  </a:extLst>
                </a:gridCol>
                <a:gridCol w="321861">
                  <a:extLst>
                    <a:ext uri="{9D8B030D-6E8A-4147-A177-3AD203B41FA5}">
                      <a16:colId xmlns:a16="http://schemas.microsoft.com/office/drawing/2014/main" val="3875970254"/>
                    </a:ext>
                  </a:extLst>
                </a:gridCol>
                <a:gridCol w="321861">
                  <a:extLst>
                    <a:ext uri="{9D8B030D-6E8A-4147-A177-3AD203B41FA5}">
                      <a16:colId xmlns:a16="http://schemas.microsoft.com/office/drawing/2014/main" val="460556609"/>
                    </a:ext>
                  </a:extLst>
                </a:gridCol>
                <a:gridCol w="321861">
                  <a:extLst>
                    <a:ext uri="{9D8B030D-6E8A-4147-A177-3AD203B41FA5}">
                      <a16:colId xmlns:a16="http://schemas.microsoft.com/office/drawing/2014/main" val="1250632769"/>
                    </a:ext>
                  </a:extLst>
                </a:gridCol>
                <a:gridCol w="321861">
                  <a:extLst>
                    <a:ext uri="{9D8B030D-6E8A-4147-A177-3AD203B41FA5}">
                      <a16:colId xmlns:a16="http://schemas.microsoft.com/office/drawing/2014/main" val="972346909"/>
                    </a:ext>
                  </a:extLst>
                </a:gridCol>
                <a:gridCol w="321861">
                  <a:extLst>
                    <a:ext uri="{9D8B030D-6E8A-4147-A177-3AD203B41FA5}">
                      <a16:colId xmlns:a16="http://schemas.microsoft.com/office/drawing/2014/main" val="3010576529"/>
                    </a:ext>
                  </a:extLst>
                </a:gridCol>
                <a:gridCol w="321861">
                  <a:extLst>
                    <a:ext uri="{9D8B030D-6E8A-4147-A177-3AD203B41FA5}">
                      <a16:colId xmlns:a16="http://schemas.microsoft.com/office/drawing/2014/main" val="1054922055"/>
                    </a:ext>
                  </a:extLst>
                </a:gridCol>
                <a:gridCol w="321861">
                  <a:extLst>
                    <a:ext uri="{9D8B030D-6E8A-4147-A177-3AD203B41FA5}">
                      <a16:colId xmlns:a16="http://schemas.microsoft.com/office/drawing/2014/main" val="3790654169"/>
                    </a:ext>
                  </a:extLst>
                </a:gridCol>
                <a:gridCol w="321861">
                  <a:extLst>
                    <a:ext uri="{9D8B030D-6E8A-4147-A177-3AD203B41FA5}">
                      <a16:colId xmlns:a16="http://schemas.microsoft.com/office/drawing/2014/main" val="2332160624"/>
                    </a:ext>
                  </a:extLst>
                </a:gridCol>
                <a:gridCol w="321861">
                  <a:extLst>
                    <a:ext uri="{9D8B030D-6E8A-4147-A177-3AD203B41FA5}">
                      <a16:colId xmlns:a16="http://schemas.microsoft.com/office/drawing/2014/main" val="2726961362"/>
                    </a:ext>
                  </a:extLst>
                </a:gridCol>
              </a:tblGrid>
              <a:tr h="426722">
                <a:tc>
                  <a:txBody>
                    <a:bodyPr/>
                    <a:lstStyle/>
                    <a:p>
                      <a:r>
                        <a:rPr lang="de-CH" sz="2800" dirty="0">
                          <a:solidFill>
                            <a:schemeClr val="bg1"/>
                          </a:solidFill>
                          <a:effectLst/>
                        </a:rPr>
                        <a:t>Königin</a:t>
                      </a:r>
                      <a:endParaRPr lang="de-CH"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0</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327547344"/>
                  </a:ext>
                </a:extLst>
              </a:tr>
            </a:tbl>
          </a:graphicData>
        </a:graphic>
      </p:graphicFrame>
      <p:graphicFrame>
        <p:nvGraphicFramePr>
          <p:cNvPr id="6" name="Tabelle 5">
            <a:extLst>
              <a:ext uri="{FF2B5EF4-FFF2-40B4-BE49-F238E27FC236}">
                <a16:creationId xmlns:a16="http://schemas.microsoft.com/office/drawing/2014/main" id="{5B896626-69E7-0F99-1CE1-7FB69F1361F3}"/>
              </a:ext>
            </a:extLst>
          </p:cNvPr>
          <p:cNvGraphicFramePr>
            <a:graphicFrameLocks noGrp="1"/>
          </p:cNvGraphicFramePr>
          <p:nvPr>
            <p:extLst>
              <p:ext uri="{D42A27DB-BD31-4B8C-83A1-F6EECF244321}">
                <p14:modId xmlns:p14="http://schemas.microsoft.com/office/powerpoint/2010/main" val="2745454926"/>
              </p:ext>
            </p:extLst>
          </p:nvPr>
        </p:nvGraphicFramePr>
        <p:xfrm>
          <a:off x="966456" y="5160164"/>
          <a:ext cx="6061714" cy="426721"/>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1917681663"/>
                    </a:ext>
                  </a:extLst>
                </a:gridCol>
                <a:gridCol w="321861">
                  <a:extLst>
                    <a:ext uri="{9D8B030D-6E8A-4147-A177-3AD203B41FA5}">
                      <a16:colId xmlns:a16="http://schemas.microsoft.com/office/drawing/2014/main" val="3356812500"/>
                    </a:ext>
                  </a:extLst>
                </a:gridCol>
                <a:gridCol w="321861">
                  <a:extLst>
                    <a:ext uri="{9D8B030D-6E8A-4147-A177-3AD203B41FA5}">
                      <a16:colId xmlns:a16="http://schemas.microsoft.com/office/drawing/2014/main" val="1529234527"/>
                    </a:ext>
                  </a:extLst>
                </a:gridCol>
                <a:gridCol w="321861">
                  <a:extLst>
                    <a:ext uri="{9D8B030D-6E8A-4147-A177-3AD203B41FA5}">
                      <a16:colId xmlns:a16="http://schemas.microsoft.com/office/drawing/2014/main" val="3994559069"/>
                    </a:ext>
                  </a:extLst>
                </a:gridCol>
                <a:gridCol w="321861">
                  <a:extLst>
                    <a:ext uri="{9D8B030D-6E8A-4147-A177-3AD203B41FA5}">
                      <a16:colId xmlns:a16="http://schemas.microsoft.com/office/drawing/2014/main" val="873694221"/>
                    </a:ext>
                  </a:extLst>
                </a:gridCol>
                <a:gridCol w="321861">
                  <a:extLst>
                    <a:ext uri="{9D8B030D-6E8A-4147-A177-3AD203B41FA5}">
                      <a16:colId xmlns:a16="http://schemas.microsoft.com/office/drawing/2014/main" val="1301708412"/>
                    </a:ext>
                  </a:extLst>
                </a:gridCol>
                <a:gridCol w="321861">
                  <a:extLst>
                    <a:ext uri="{9D8B030D-6E8A-4147-A177-3AD203B41FA5}">
                      <a16:colId xmlns:a16="http://schemas.microsoft.com/office/drawing/2014/main" val="326061768"/>
                    </a:ext>
                  </a:extLst>
                </a:gridCol>
                <a:gridCol w="321861">
                  <a:extLst>
                    <a:ext uri="{9D8B030D-6E8A-4147-A177-3AD203B41FA5}">
                      <a16:colId xmlns:a16="http://schemas.microsoft.com/office/drawing/2014/main" val="2687314072"/>
                    </a:ext>
                  </a:extLst>
                </a:gridCol>
                <a:gridCol w="321861">
                  <a:extLst>
                    <a:ext uri="{9D8B030D-6E8A-4147-A177-3AD203B41FA5}">
                      <a16:colId xmlns:a16="http://schemas.microsoft.com/office/drawing/2014/main" val="4169998303"/>
                    </a:ext>
                  </a:extLst>
                </a:gridCol>
                <a:gridCol w="321861">
                  <a:extLst>
                    <a:ext uri="{9D8B030D-6E8A-4147-A177-3AD203B41FA5}">
                      <a16:colId xmlns:a16="http://schemas.microsoft.com/office/drawing/2014/main" val="3525058057"/>
                    </a:ext>
                  </a:extLst>
                </a:gridCol>
                <a:gridCol w="321861">
                  <a:extLst>
                    <a:ext uri="{9D8B030D-6E8A-4147-A177-3AD203B41FA5}">
                      <a16:colId xmlns:a16="http://schemas.microsoft.com/office/drawing/2014/main" val="3971607219"/>
                    </a:ext>
                  </a:extLst>
                </a:gridCol>
                <a:gridCol w="321861">
                  <a:extLst>
                    <a:ext uri="{9D8B030D-6E8A-4147-A177-3AD203B41FA5}">
                      <a16:colId xmlns:a16="http://schemas.microsoft.com/office/drawing/2014/main" val="512272638"/>
                    </a:ext>
                  </a:extLst>
                </a:gridCol>
                <a:gridCol w="321861">
                  <a:extLst>
                    <a:ext uri="{9D8B030D-6E8A-4147-A177-3AD203B41FA5}">
                      <a16:colId xmlns:a16="http://schemas.microsoft.com/office/drawing/2014/main" val="1881032424"/>
                    </a:ext>
                  </a:extLst>
                </a:gridCol>
                <a:gridCol w="321861">
                  <a:extLst>
                    <a:ext uri="{9D8B030D-6E8A-4147-A177-3AD203B41FA5}">
                      <a16:colId xmlns:a16="http://schemas.microsoft.com/office/drawing/2014/main" val="3482069072"/>
                    </a:ext>
                  </a:extLst>
                </a:gridCol>
                <a:gridCol w="321861">
                  <a:extLst>
                    <a:ext uri="{9D8B030D-6E8A-4147-A177-3AD203B41FA5}">
                      <a16:colId xmlns:a16="http://schemas.microsoft.com/office/drawing/2014/main" val="1548570536"/>
                    </a:ext>
                  </a:extLst>
                </a:gridCol>
              </a:tblGrid>
              <a:tr h="426721">
                <a:tc>
                  <a:txBody>
                    <a:bodyPr/>
                    <a:lstStyle/>
                    <a:p>
                      <a:r>
                        <a:rPr lang="de-CH" sz="2800" dirty="0">
                          <a:solidFill>
                            <a:schemeClr val="bg1"/>
                          </a:solidFill>
                          <a:effectLst/>
                        </a:rPr>
                        <a:t>Kleidung</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55487216"/>
                  </a:ext>
                </a:extLst>
              </a:tr>
            </a:tbl>
          </a:graphicData>
        </a:graphic>
      </p:graphicFrame>
      <p:sp>
        <p:nvSpPr>
          <p:cNvPr id="8" name="Inhaltsplatzhalter 2">
            <a:extLst>
              <a:ext uri="{FF2B5EF4-FFF2-40B4-BE49-F238E27FC236}">
                <a16:creationId xmlns:a16="http://schemas.microsoft.com/office/drawing/2014/main" id="{54E02C34-BCDB-62C1-27A8-C64C001943E0}"/>
              </a:ext>
            </a:extLst>
          </p:cNvPr>
          <p:cNvSpPr txBox="1">
            <a:spLocks/>
          </p:cNvSpPr>
          <p:nvPr/>
        </p:nvSpPr>
        <p:spPr>
          <a:xfrm>
            <a:off x="7026914" y="4211243"/>
            <a:ext cx="4654574" cy="596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i="1" dirty="0"/>
              <a:t>Distanz von König zu Königin = 2  </a:t>
            </a:r>
          </a:p>
        </p:txBody>
      </p:sp>
      <p:sp>
        <p:nvSpPr>
          <p:cNvPr id="9" name="Inhaltsplatzhalter 2">
            <a:extLst>
              <a:ext uri="{FF2B5EF4-FFF2-40B4-BE49-F238E27FC236}">
                <a16:creationId xmlns:a16="http://schemas.microsoft.com/office/drawing/2014/main" id="{322ADAAF-DF43-46DF-AD61-F3359E6A9970}"/>
              </a:ext>
            </a:extLst>
          </p:cNvPr>
          <p:cNvSpPr txBox="1">
            <a:spLocks/>
          </p:cNvSpPr>
          <p:nvPr/>
        </p:nvSpPr>
        <p:spPr>
          <a:xfrm>
            <a:off x="7026914" y="4861713"/>
            <a:ext cx="4654574" cy="596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i="1" dirty="0"/>
              <a:t>Königin zu Kleidung = 3  </a:t>
            </a:r>
          </a:p>
        </p:txBody>
      </p:sp>
    </p:spTree>
    <p:extLst>
      <p:ext uri="{BB962C8B-B14F-4D97-AF65-F5344CB8AC3E}">
        <p14:creationId xmlns:p14="http://schemas.microsoft.com/office/powerpoint/2010/main" val="268364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7CC78-881F-2030-647E-799D595AF2D1}"/>
              </a:ext>
            </a:extLst>
          </p:cNvPr>
          <p:cNvSpPr>
            <a:spLocks noGrp="1"/>
          </p:cNvSpPr>
          <p:nvPr>
            <p:ph type="title"/>
          </p:nvPr>
        </p:nvSpPr>
        <p:spPr/>
        <p:txBody>
          <a:bodyPr/>
          <a:lstStyle/>
          <a:p>
            <a:r>
              <a:rPr lang="de-DE" dirty="0"/>
              <a:t>Was macht der Computer mit dieser Information?</a:t>
            </a:r>
          </a:p>
        </p:txBody>
      </p:sp>
      <p:sp>
        <p:nvSpPr>
          <p:cNvPr id="3" name="Inhaltsplatzhalter 2">
            <a:extLst>
              <a:ext uri="{FF2B5EF4-FFF2-40B4-BE49-F238E27FC236}">
                <a16:creationId xmlns:a16="http://schemas.microsoft.com/office/drawing/2014/main" id="{A547D8E3-BCAC-8AC6-FCDA-4156EA1F38AD}"/>
              </a:ext>
            </a:extLst>
          </p:cNvPr>
          <p:cNvSpPr>
            <a:spLocks noGrp="1"/>
          </p:cNvSpPr>
          <p:nvPr>
            <p:ph idx="1"/>
          </p:nvPr>
        </p:nvSpPr>
        <p:spPr/>
        <p:txBody>
          <a:bodyPr/>
          <a:lstStyle/>
          <a:p>
            <a:pPr marL="0" indent="0">
              <a:buNone/>
            </a:pPr>
            <a:r>
              <a:rPr lang="de-DE" b="1" dirty="0"/>
              <a:t>Distanz berechnen! </a:t>
            </a:r>
          </a:p>
          <a:p>
            <a:pPr marL="0" indent="0">
              <a:buNone/>
            </a:pPr>
            <a:r>
              <a:rPr lang="de-DE" dirty="0"/>
              <a:t>Der Computer kann sich nun aus den Zahlen die «Distanz» von zwei Wörtern ausrechnen. </a:t>
            </a:r>
          </a:p>
          <a:p>
            <a:pPr marL="0" indent="0">
              <a:buNone/>
            </a:pPr>
            <a:r>
              <a:rPr lang="de-DE" dirty="0"/>
              <a:t>Kleine Distanz = Wörter sind ähnlich. </a:t>
            </a:r>
          </a:p>
        </p:txBody>
      </p:sp>
      <p:graphicFrame>
        <p:nvGraphicFramePr>
          <p:cNvPr id="4" name="Tabelle 3">
            <a:extLst>
              <a:ext uri="{FF2B5EF4-FFF2-40B4-BE49-F238E27FC236}">
                <a16:creationId xmlns:a16="http://schemas.microsoft.com/office/drawing/2014/main" id="{D9269A58-007C-261B-BD92-9C85526001AC}"/>
              </a:ext>
            </a:extLst>
          </p:cNvPr>
          <p:cNvGraphicFramePr>
            <a:graphicFrameLocks noGrp="1"/>
          </p:cNvGraphicFramePr>
          <p:nvPr/>
        </p:nvGraphicFramePr>
        <p:xfrm>
          <a:off x="966456" y="3787933"/>
          <a:ext cx="6061714" cy="426721"/>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3626412216"/>
                    </a:ext>
                  </a:extLst>
                </a:gridCol>
                <a:gridCol w="321861">
                  <a:extLst>
                    <a:ext uri="{9D8B030D-6E8A-4147-A177-3AD203B41FA5}">
                      <a16:colId xmlns:a16="http://schemas.microsoft.com/office/drawing/2014/main" val="971501014"/>
                    </a:ext>
                  </a:extLst>
                </a:gridCol>
                <a:gridCol w="321861">
                  <a:extLst>
                    <a:ext uri="{9D8B030D-6E8A-4147-A177-3AD203B41FA5}">
                      <a16:colId xmlns:a16="http://schemas.microsoft.com/office/drawing/2014/main" val="2640150713"/>
                    </a:ext>
                  </a:extLst>
                </a:gridCol>
                <a:gridCol w="321861">
                  <a:extLst>
                    <a:ext uri="{9D8B030D-6E8A-4147-A177-3AD203B41FA5}">
                      <a16:colId xmlns:a16="http://schemas.microsoft.com/office/drawing/2014/main" val="1938977961"/>
                    </a:ext>
                  </a:extLst>
                </a:gridCol>
                <a:gridCol w="321861">
                  <a:extLst>
                    <a:ext uri="{9D8B030D-6E8A-4147-A177-3AD203B41FA5}">
                      <a16:colId xmlns:a16="http://schemas.microsoft.com/office/drawing/2014/main" val="107706825"/>
                    </a:ext>
                  </a:extLst>
                </a:gridCol>
                <a:gridCol w="321861">
                  <a:extLst>
                    <a:ext uri="{9D8B030D-6E8A-4147-A177-3AD203B41FA5}">
                      <a16:colId xmlns:a16="http://schemas.microsoft.com/office/drawing/2014/main" val="3650898130"/>
                    </a:ext>
                  </a:extLst>
                </a:gridCol>
                <a:gridCol w="321861">
                  <a:extLst>
                    <a:ext uri="{9D8B030D-6E8A-4147-A177-3AD203B41FA5}">
                      <a16:colId xmlns:a16="http://schemas.microsoft.com/office/drawing/2014/main" val="2642774049"/>
                    </a:ext>
                  </a:extLst>
                </a:gridCol>
                <a:gridCol w="300638">
                  <a:extLst>
                    <a:ext uri="{9D8B030D-6E8A-4147-A177-3AD203B41FA5}">
                      <a16:colId xmlns:a16="http://schemas.microsoft.com/office/drawing/2014/main" val="2316035739"/>
                    </a:ext>
                  </a:extLst>
                </a:gridCol>
                <a:gridCol w="343084">
                  <a:extLst>
                    <a:ext uri="{9D8B030D-6E8A-4147-A177-3AD203B41FA5}">
                      <a16:colId xmlns:a16="http://schemas.microsoft.com/office/drawing/2014/main" val="2423658473"/>
                    </a:ext>
                  </a:extLst>
                </a:gridCol>
                <a:gridCol w="320174">
                  <a:extLst>
                    <a:ext uri="{9D8B030D-6E8A-4147-A177-3AD203B41FA5}">
                      <a16:colId xmlns:a16="http://schemas.microsoft.com/office/drawing/2014/main" val="4038616074"/>
                    </a:ext>
                  </a:extLst>
                </a:gridCol>
                <a:gridCol w="323548">
                  <a:extLst>
                    <a:ext uri="{9D8B030D-6E8A-4147-A177-3AD203B41FA5}">
                      <a16:colId xmlns:a16="http://schemas.microsoft.com/office/drawing/2014/main" val="4220031487"/>
                    </a:ext>
                  </a:extLst>
                </a:gridCol>
                <a:gridCol w="321861">
                  <a:extLst>
                    <a:ext uri="{9D8B030D-6E8A-4147-A177-3AD203B41FA5}">
                      <a16:colId xmlns:a16="http://schemas.microsoft.com/office/drawing/2014/main" val="3314172098"/>
                    </a:ext>
                  </a:extLst>
                </a:gridCol>
                <a:gridCol w="321861">
                  <a:extLst>
                    <a:ext uri="{9D8B030D-6E8A-4147-A177-3AD203B41FA5}">
                      <a16:colId xmlns:a16="http://schemas.microsoft.com/office/drawing/2014/main" val="1332038611"/>
                    </a:ext>
                  </a:extLst>
                </a:gridCol>
                <a:gridCol w="321861">
                  <a:extLst>
                    <a:ext uri="{9D8B030D-6E8A-4147-A177-3AD203B41FA5}">
                      <a16:colId xmlns:a16="http://schemas.microsoft.com/office/drawing/2014/main" val="1769252245"/>
                    </a:ext>
                  </a:extLst>
                </a:gridCol>
                <a:gridCol w="321861">
                  <a:extLst>
                    <a:ext uri="{9D8B030D-6E8A-4147-A177-3AD203B41FA5}">
                      <a16:colId xmlns:a16="http://schemas.microsoft.com/office/drawing/2014/main" val="2045827782"/>
                    </a:ext>
                  </a:extLst>
                </a:gridCol>
              </a:tblGrid>
              <a:tr h="426721">
                <a:tc>
                  <a:txBody>
                    <a:bodyPr/>
                    <a:lstStyle/>
                    <a:p>
                      <a:r>
                        <a:rPr lang="de-CH" sz="2800" dirty="0">
                          <a:solidFill>
                            <a:schemeClr val="bg1"/>
                          </a:solidFill>
                          <a:effectLst/>
                        </a:rPr>
                        <a:t>König</a:t>
                      </a:r>
                      <a:endParaRPr lang="de-CH"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0</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0</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60097870"/>
                  </a:ext>
                </a:extLst>
              </a:tr>
            </a:tbl>
          </a:graphicData>
        </a:graphic>
      </p:graphicFrame>
      <p:graphicFrame>
        <p:nvGraphicFramePr>
          <p:cNvPr id="5" name="Tabelle 4">
            <a:extLst>
              <a:ext uri="{FF2B5EF4-FFF2-40B4-BE49-F238E27FC236}">
                <a16:creationId xmlns:a16="http://schemas.microsoft.com/office/drawing/2014/main" id="{DE4CCEE2-6CCE-2F56-5AE2-A25A197994F6}"/>
              </a:ext>
            </a:extLst>
          </p:cNvPr>
          <p:cNvGraphicFramePr>
            <a:graphicFrameLocks noGrp="1"/>
          </p:cNvGraphicFramePr>
          <p:nvPr/>
        </p:nvGraphicFramePr>
        <p:xfrm>
          <a:off x="966456" y="4491662"/>
          <a:ext cx="6061714" cy="426722"/>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524814231"/>
                    </a:ext>
                  </a:extLst>
                </a:gridCol>
                <a:gridCol w="321861">
                  <a:extLst>
                    <a:ext uri="{9D8B030D-6E8A-4147-A177-3AD203B41FA5}">
                      <a16:colId xmlns:a16="http://schemas.microsoft.com/office/drawing/2014/main" val="2615438172"/>
                    </a:ext>
                  </a:extLst>
                </a:gridCol>
                <a:gridCol w="321861">
                  <a:extLst>
                    <a:ext uri="{9D8B030D-6E8A-4147-A177-3AD203B41FA5}">
                      <a16:colId xmlns:a16="http://schemas.microsoft.com/office/drawing/2014/main" val="2072112088"/>
                    </a:ext>
                  </a:extLst>
                </a:gridCol>
                <a:gridCol w="321861">
                  <a:extLst>
                    <a:ext uri="{9D8B030D-6E8A-4147-A177-3AD203B41FA5}">
                      <a16:colId xmlns:a16="http://schemas.microsoft.com/office/drawing/2014/main" val="4035984650"/>
                    </a:ext>
                  </a:extLst>
                </a:gridCol>
                <a:gridCol w="321861">
                  <a:extLst>
                    <a:ext uri="{9D8B030D-6E8A-4147-A177-3AD203B41FA5}">
                      <a16:colId xmlns:a16="http://schemas.microsoft.com/office/drawing/2014/main" val="3058762146"/>
                    </a:ext>
                  </a:extLst>
                </a:gridCol>
                <a:gridCol w="321861">
                  <a:extLst>
                    <a:ext uri="{9D8B030D-6E8A-4147-A177-3AD203B41FA5}">
                      <a16:colId xmlns:a16="http://schemas.microsoft.com/office/drawing/2014/main" val="2376675079"/>
                    </a:ext>
                  </a:extLst>
                </a:gridCol>
                <a:gridCol w="321861">
                  <a:extLst>
                    <a:ext uri="{9D8B030D-6E8A-4147-A177-3AD203B41FA5}">
                      <a16:colId xmlns:a16="http://schemas.microsoft.com/office/drawing/2014/main" val="3875970254"/>
                    </a:ext>
                  </a:extLst>
                </a:gridCol>
                <a:gridCol w="321861">
                  <a:extLst>
                    <a:ext uri="{9D8B030D-6E8A-4147-A177-3AD203B41FA5}">
                      <a16:colId xmlns:a16="http://schemas.microsoft.com/office/drawing/2014/main" val="460556609"/>
                    </a:ext>
                  </a:extLst>
                </a:gridCol>
                <a:gridCol w="321861">
                  <a:extLst>
                    <a:ext uri="{9D8B030D-6E8A-4147-A177-3AD203B41FA5}">
                      <a16:colId xmlns:a16="http://schemas.microsoft.com/office/drawing/2014/main" val="1250632769"/>
                    </a:ext>
                  </a:extLst>
                </a:gridCol>
                <a:gridCol w="321861">
                  <a:extLst>
                    <a:ext uri="{9D8B030D-6E8A-4147-A177-3AD203B41FA5}">
                      <a16:colId xmlns:a16="http://schemas.microsoft.com/office/drawing/2014/main" val="972346909"/>
                    </a:ext>
                  </a:extLst>
                </a:gridCol>
                <a:gridCol w="321861">
                  <a:extLst>
                    <a:ext uri="{9D8B030D-6E8A-4147-A177-3AD203B41FA5}">
                      <a16:colId xmlns:a16="http://schemas.microsoft.com/office/drawing/2014/main" val="3010576529"/>
                    </a:ext>
                  </a:extLst>
                </a:gridCol>
                <a:gridCol w="321861">
                  <a:extLst>
                    <a:ext uri="{9D8B030D-6E8A-4147-A177-3AD203B41FA5}">
                      <a16:colId xmlns:a16="http://schemas.microsoft.com/office/drawing/2014/main" val="1054922055"/>
                    </a:ext>
                  </a:extLst>
                </a:gridCol>
                <a:gridCol w="321861">
                  <a:extLst>
                    <a:ext uri="{9D8B030D-6E8A-4147-A177-3AD203B41FA5}">
                      <a16:colId xmlns:a16="http://schemas.microsoft.com/office/drawing/2014/main" val="3790654169"/>
                    </a:ext>
                  </a:extLst>
                </a:gridCol>
                <a:gridCol w="321861">
                  <a:extLst>
                    <a:ext uri="{9D8B030D-6E8A-4147-A177-3AD203B41FA5}">
                      <a16:colId xmlns:a16="http://schemas.microsoft.com/office/drawing/2014/main" val="2332160624"/>
                    </a:ext>
                  </a:extLst>
                </a:gridCol>
                <a:gridCol w="321861">
                  <a:extLst>
                    <a:ext uri="{9D8B030D-6E8A-4147-A177-3AD203B41FA5}">
                      <a16:colId xmlns:a16="http://schemas.microsoft.com/office/drawing/2014/main" val="2726961362"/>
                    </a:ext>
                  </a:extLst>
                </a:gridCol>
              </a:tblGrid>
              <a:tr h="426722">
                <a:tc>
                  <a:txBody>
                    <a:bodyPr/>
                    <a:lstStyle/>
                    <a:p>
                      <a:r>
                        <a:rPr lang="de-CH" sz="2800" dirty="0">
                          <a:solidFill>
                            <a:schemeClr val="bg1"/>
                          </a:solidFill>
                          <a:effectLst/>
                        </a:rPr>
                        <a:t>Königin</a:t>
                      </a:r>
                      <a:endParaRPr lang="de-CH"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0</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1</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327547344"/>
                  </a:ext>
                </a:extLst>
              </a:tr>
            </a:tbl>
          </a:graphicData>
        </a:graphic>
      </p:graphicFrame>
      <p:graphicFrame>
        <p:nvGraphicFramePr>
          <p:cNvPr id="7" name="Tabelle 6">
            <a:extLst>
              <a:ext uri="{FF2B5EF4-FFF2-40B4-BE49-F238E27FC236}">
                <a16:creationId xmlns:a16="http://schemas.microsoft.com/office/drawing/2014/main" id="{DD572B06-A08F-84F3-9B5F-48CAF4644867}"/>
              </a:ext>
            </a:extLst>
          </p:cNvPr>
          <p:cNvGraphicFramePr>
            <a:graphicFrameLocks noGrp="1"/>
          </p:cNvGraphicFramePr>
          <p:nvPr>
            <p:extLst>
              <p:ext uri="{D42A27DB-BD31-4B8C-83A1-F6EECF244321}">
                <p14:modId xmlns:p14="http://schemas.microsoft.com/office/powerpoint/2010/main" val="2154700934"/>
              </p:ext>
            </p:extLst>
          </p:nvPr>
        </p:nvGraphicFramePr>
        <p:xfrm>
          <a:off x="966456" y="5169992"/>
          <a:ext cx="6061714" cy="426721"/>
        </p:xfrm>
        <a:graphic>
          <a:graphicData uri="http://schemas.openxmlformats.org/drawingml/2006/table">
            <a:tbl>
              <a:tblPr firstRow="1" firstCol="1" bandRow="1">
                <a:tableStyleId>{5C22544A-7EE6-4342-B048-85BDC9FD1C3A}</a:tableStyleId>
              </a:tblPr>
              <a:tblGrid>
                <a:gridCol w="1555660">
                  <a:extLst>
                    <a:ext uri="{9D8B030D-6E8A-4147-A177-3AD203B41FA5}">
                      <a16:colId xmlns:a16="http://schemas.microsoft.com/office/drawing/2014/main" val="1121682357"/>
                    </a:ext>
                  </a:extLst>
                </a:gridCol>
                <a:gridCol w="321861">
                  <a:extLst>
                    <a:ext uri="{9D8B030D-6E8A-4147-A177-3AD203B41FA5}">
                      <a16:colId xmlns:a16="http://schemas.microsoft.com/office/drawing/2014/main" val="664912260"/>
                    </a:ext>
                  </a:extLst>
                </a:gridCol>
                <a:gridCol w="321861">
                  <a:extLst>
                    <a:ext uri="{9D8B030D-6E8A-4147-A177-3AD203B41FA5}">
                      <a16:colId xmlns:a16="http://schemas.microsoft.com/office/drawing/2014/main" val="631143289"/>
                    </a:ext>
                  </a:extLst>
                </a:gridCol>
                <a:gridCol w="321861">
                  <a:extLst>
                    <a:ext uri="{9D8B030D-6E8A-4147-A177-3AD203B41FA5}">
                      <a16:colId xmlns:a16="http://schemas.microsoft.com/office/drawing/2014/main" val="4141549648"/>
                    </a:ext>
                  </a:extLst>
                </a:gridCol>
                <a:gridCol w="321861">
                  <a:extLst>
                    <a:ext uri="{9D8B030D-6E8A-4147-A177-3AD203B41FA5}">
                      <a16:colId xmlns:a16="http://schemas.microsoft.com/office/drawing/2014/main" val="4064011393"/>
                    </a:ext>
                  </a:extLst>
                </a:gridCol>
                <a:gridCol w="321861">
                  <a:extLst>
                    <a:ext uri="{9D8B030D-6E8A-4147-A177-3AD203B41FA5}">
                      <a16:colId xmlns:a16="http://schemas.microsoft.com/office/drawing/2014/main" val="1619351810"/>
                    </a:ext>
                  </a:extLst>
                </a:gridCol>
                <a:gridCol w="321861">
                  <a:extLst>
                    <a:ext uri="{9D8B030D-6E8A-4147-A177-3AD203B41FA5}">
                      <a16:colId xmlns:a16="http://schemas.microsoft.com/office/drawing/2014/main" val="3165170921"/>
                    </a:ext>
                  </a:extLst>
                </a:gridCol>
                <a:gridCol w="321861">
                  <a:extLst>
                    <a:ext uri="{9D8B030D-6E8A-4147-A177-3AD203B41FA5}">
                      <a16:colId xmlns:a16="http://schemas.microsoft.com/office/drawing/2014/main" val="1044574260"/>
                    </a:ext>
                  </a:extLst>
                </a:gridCol>
                <a:gridCol w="321861">
                  <a:extLst>
                    <a:ext uri="{9D8B030D-6E8A-4147-A177-3AD203B41FA5}">
                      <a16:colId xmlns:a16="http://schemas.microsoft.com/office/drawing/2014/main" val="2909832588"/>
                    </a:ext>
                  </a:extLst>
                </a:gridCol>
                <a:gridCol w="321861">
                  <a:extLst>
                    <a:ext uri="{9D8B030D-6E8A-4147-A177-3AD203B41FA5}">
                      <a16:colId xmlns:a16="http://schemas.microsoft.com/office/drawing/2014/main" val="1562422395"/>
                    </a:ext>
                  </a:extLst>
                </a:gridCol>
                <a:gridCol w="321861">
                  <a:extLst>
                    <a:ext uri="{9D8B030D-6E8A-4147-A177-3AD203B41FA5}">
                      <a16:colId xmlns:a16="http://schemas.microsoft.com/office/drawing/2014/main" val="149392960"/>
                    </a:ext>
                  </a:extLst>
                </a:gridCol>
                <a:gridCol w="321861">
                  <a:extLst>
                    <a:ext uri="{9D8B030D-6E8A-4147-A177-3AD203B41FA5}">
                      <a16:colId xmlns:a16="http://schemas.microsoft.com/office/drawing/2014/main" val="4115059556"/>
                    </a:ext>
                  </a:extLst>
                </a:gridCol>
                <a:gridCol w="321861">
                  <a:extLst>
                    <a:ext uri="{9D8B030D-6E8A-4147-A177-3AD203B41FA5}">
                      <a16:colId xmlns:a16="http://schemas.microsoft.com/office/drawing/2014/main" val="231938978"/>
                    </a:ext>
                  </a:extLst>
                </a:gridCol>
                <a:gridCol w="321861">
                  <a:extLst>
                    <a:ext uri="{9D8B030D-6E8A-4147-A177-3AD203B41FA5}">
                      <a16:colId xmlns:a16="http://schemas.microsoft.com/office/drawing/2014/main" val="919315100"/>
                    </a:ext>
                  </a:extLst>
                </a:gridCol>
                <a:gridCol w="321861">
                  <a:extLst>
                    <a:ext uri="{9D8B030D-6E8A-4147-A177-3AD203B41FA5}">
                      <a16:colId xmlns:a16="http://schemas.microsoft.com/office/drawing/2014/main" val="1790298233"/>
                    </a:ext>
                  </a:extLst>
                </a:gridCol>
              </a:tblGrid>
              <a:tr h="426721">
                <a:tc>
                  <a:txBody>
                    <a:bodyPr/>
                    <a:lstStyle/>
                    <a:p>
                      <a:r>
                        <a:rPr lang="de-CH" sz="2800" dirty="0">
                          <a:solidFill>
                            <a:schemeClr val="bg1"/>
                          </a:solidFill>
                          <a:effectLst/>
                        </a:rPr>
                        <a:t>Tier</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a:solidFill>
                            <a:schemeClr val="bg1"/>
                          </a:solidFill>
                          <a:effectLst/>
                        </a:rPr>
                        <a:t>0</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1</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a:solidFill>
                            <a:schemeClr val="bg1"/>
                          </a:solidFill>
                          <a:effectLst/>
                        </a:rPr>
                        <a:t>1</a:t>
                      </a:r>
                      <a:endParaRPr lang="de-CH"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ctr"/>
                      <a:r>
                        <a:rPr lang="de-CH" sz="1800" dirty="0">
                          <a:solidFill>
                            <a:schemeClr val="bg1"/>
                          </a:solidFill>
                          <a:effectLst/>
                        </a:rPr>
                        <a:t>0</a:t>
                      </a:r>
                      <a:endParaRPr lang="de-CH"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704756254"/>
                  </a:ext>
                </a:extLst>
              </a:tr>
            </a:tbl>
          </a:graphicData>
        </a:graphic>
      </p:graphicFrame>
      <p:sp>
        <p:nvSpPr>
          <p:cNvPr id="8" name="Inhaltsplatzhalter 2">
            <a:extLst>
              <a:ext uri="{FF2B5EF4-FFF2-40B4-BE49-F238E27FC236}">
                <a16:creationId xmlns:a16="http://schemas.microsoft.com/office/drawing/2014/main" id="{CA846D98-6E52-5C5A-CFA4-EF9757E750F4}"/>
              </a:ext>
            </a:extLst>
          </p:cNvPr>
          <p:cNvSpPr txBox="1">
            <a:spLocks/>
          </p:cNvSpPr>
          <p:nvPr/>
        </p:nvSpPr>
        <p:spPr>
          <a:xfrm>
            <a:off x="7028170" y="4918384"/>
            <a:ext cx="2839730" cy="596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i="1" dirty="0"/>
              <a:t>Königin zu Tier = 11</a:t>
            </a:r>
          </a:p>
        </p:txBody>
      </p:sp>
    </p:spTree>
    <p:extLst>
      <p:ext uri="{BB962C8B-B14F-4D97-AF65-F5344CB8AC3E}">
        <p14:creationId xmlns:p14="http://schemas.microsoft.com/office/powerpoint/2010/main" val="378623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7CC78-881F-2030-647E-799D595AF2D1}"/>
              </a:ext>
            </a:extLst>
          </p:cNvPr>
          <p:cNvSpPr>
            <a:spLocks noGrp="1"/>
          </p:cNvSpPr>
          <p:nvPr>
            <p:ph type="title"/>
          </p:nvPr>
        </p:nvSpPr>
        <p:spPr/>
        <p:txBody>
          <a:bodyPr/>
          <a:lstStyle/>
          <a:p>
            <a:r>
              <a:rPr lang="de-DE" dirty="0"/>
              <a:t>Wie geht es weiter? </a:t>
            </a:r>
          </a:p>
        </p:txBody>
      </p:sp>
      <p:sp>
        <p:nvSpPr>
          <p:cNvPr id="3" name="Inhaltsplatzhalter 2">
            <a:extLst>
              <a:ext uri="{FF2B5EF4-FFF2-40B4-BE49-F238E27FC236}">
                <a16:creationId xmlns:a16="http://schemas.microsoft.com/office/drawing/2014/main" id="{A547D8E3-BCAC-8AC6-FCDA-4156EA1F38AD}"/>
              </a:ext>
            </a:extLst>
          </p:cNvPr>
          <p:cNvSpPr>
            <a:spLocks noGrp="1"/>
          </p:cNvSpPr>
          <p:nvPr>
            <p:ph idx="1"/>
          </p:nvPr>
        </p:nvSpPr>
        <p:spPr>
          <a:xfrm>
            <a:off x="838200" y="1825625"/>
            <a:ext cx="5092700" cy="4351338"/>
          </a:xfrm>
        </p:spPr>
        <p:txBody>
          <a:bodyPr/>
          <a:lstStyle/>
          <a:p>
            <a:pPr marL="0" indent="0">
              <a:buNone/>
            </a:pPr>
            <a:r>
              <a:rPr lang="de-DE" b="1" dirty="0"/>
              <a:t>Beispiele: </a:t>
            </a:r>
          </a:p>
          <a:p>
            <a:pPr marL="0" indent="0">
              <a:buNone/>
            </a:pPr>
            <a:r>
              <a:rPr lang="de-DE" dirty="0"/>
              <a:t>Autokorrektur / Vorschläge der Autokorrektur. </a:t>
            </a:r>
          </a:p>
        </p:txBody>
      </p:sp>
      <p:pic>
        <p:nvPicPr>
          <p:cNvPr id="9" name="Grafik 8">
            <a:extLst>
              <a:ext uri="{FF2B5EF4-FFF2-40B4-BE49-F238E27FC236}">
                <a16:creationId xmlns:a16="http://schemas.microsoft.com/office/drawing/2014/main" id="{F19F016A-9ED0-8E52-205E-E59704B3A949}"/>
              </a:ext>
            </a:extLst>
          </p:cNvPr>
          <p:cNvPicPr>
            <a:picLocks noChangeAspect="1"/>
          </p:cNvPicPr>
          <p:nvPr/>
        </p:nvPicPr>
        <p:blipFill rotWithShape="1">
          <a:blip r:embed="rId2"/>
          <a:srcRect l="1009"/>
          <a:stretch/>
        </p:blipFill>
        <p:spPr>
          <a:xfrm>
            <a:off x="939800" y="3454400"/>
            <a:ext cx="3737651" cy="2695575"/>
          </a:xfrm>
          <a:prstGeom prst="rect">
            <a:avLst/>
          </a:prstGeom>
        </p:spPr>
      </p:pic>
      <p:sp>
        <p:nvSpPr>
          <p:cNvPr id="10" name="Textfeld 9">
            <a:extLst>
              <a:ext uri="{FF2B5EF4-FFF2-40B4-BE49-F238E27FC236}">
                <a16:creationId xmlns:a16="http://schemas.microsoft.com/office/drawing/2014/main" id="{195E7A7E-FE95-B61E-5960-31B1B2BBEC3E}"/>
              </a:ext>
            </a:extLst>
          </p:cNvPr>
          <p:cNvSpPr txBox="1"/>
          <p:nvPr/>
        </p:nvSpPr>
        <p:spPr>
          <a:xfrm>
            <a:off x="1066800" y="3842028"/>
            <a:ext cx="1651000" cy="369332"/>
          </a:xfrm>
          <a:prstGeom prst="rect">
            <a:avLst/>
          </a:prstGeom>
          <a:solidFill>
            <a:schemeClr val="tx1"/>
          </a:solidFill>
        </p:spPr>
        <p:txBody>
          <a:bodyPr wrap="square" rtlCol="0">
            <a:spAutoFit/>
          </a:bodyPr>
          <a:lstStyle/>
          <a:p>
            <a:r>
              <a:rPr lang="de-DE" dirty="0">
                <a:solidFill>
                  <a:schemeClr val="bg1"/>
                </a:solidFill>
              </a:rPr>
              <a:t>Tim </a:t>
            </a:r>
            <a:r>
              <a:rPr lang="de-DE" dirty="0" err="1">
                <a:solidFill>
                  <a:schemeClr val="bg1"/>
                </a:solidFill>
              </a:rPr>
              <a:t>should</a:t>
            </a:r>
            <a:r>
              <a:rPr lang="de-DE" dirty="0">
                <a:solidFill>
                  <a:schemeClr val="bg1"/>
                </a:solidFill>
              </a:rPr>
              <a:t> </a:t>
            </a:r>
          </a:p>
        </p:txBody>
      </p:sp>
      <p:pic>
        <p:nvPicPr>
          <p:cNvPr id="12" name="Grafik 11">
            <a:extLst>
              <a:ext uri="{FF2B5EF4-FFF2-40B4-BE49-F238E27FC236}">
                <a16:creationId xmlns:a16="http://schemas.microsoft.com/office/drawing/2014/main" id="{52A70DB4-DF78-C174-2C7C-EB70FAC6BCA9}"/>
              </a:ext>
            </a:extLst>
          </p:cNvPr>
          <p:cNvPicPr>
            <a:picLocks noChangeAspect="1"/>
          </p:cNvPicPr>
          <p:nvPr/>
        </p:nvPicPr>
        <p:blipFill rotWithShape="1">
          <a:blip r:embed="rId3"/>
          <a:srcRect t="6666" b="44630"/>
          <a:stretch/>
        </p:blipFill>
        <p:spPr>
          <a:xfrm>
            <a:off x="8083219" y="3185835"/>
            <a:ext cx="3168981" cy="3340100"/>
          </a:xfrm>
          <a:prstGeom prst="rect">
            <a:avLst/>
          </a:prstGeom>
        </p:spPr>
      </p:pic>
      <p:sp>
        <p:nvSpPr>
          <p:cNvPr id="13" name="Inhaltsplatzhalter 2">
            <a:extLst>
              <a:ext uri="{FF2B5EF4-FFF2-40B4-BE49-F238E27FC236}">
                <a16:creationId xmlns:a16="http://schemas.microsoft.com/office/drawing/2014/main" id="{CB553BDD-7241-9067-0383-2FA70C2A6576}"/>
              </a:ext>
            </a:extLst>
          </p:cNvPr>
          <p:cNvSpPr txBox="1">
            <a:spLocks/>
          </p:cNvSpPr>
          <p:nvPr/>
        </p:nvSpPr>
        <p:spPr>
          <a:xfrm>
            <a:off x="7327900" y="1798637"/>
            <a:ext cx="4521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b="1" dirty="0"/>
              <a:t> </a:t>
            </a:r>
          </a:p>
          <a:p>
            <a:pPr marL="0" indent="0">
              <a:buFont typeface="Arial" panose="020B0604020202020204" pitchFamily="34" charset="0"/>
              <a:buNone/>
            </a:pPr>
            <a:r>
              <a:rPr lang="de-DE" dirty="0"/>
              <a:t>Vorschläge der Google-Suche</a:t>
            </a:r>
          </a:p>
        </p:txBody>
      </p:sp>
    </p:spTree>
    <p:extLst>
      <p:ext uri="{BB962C8B-B14F-4D97-AF65-F5344CB8AC3E}">
        <p14:creationId xmlns:p14="http://schemas.microsoft.com/office/powerpoint/2010/main" val="2261017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Das nächste Wort vorhersagen... </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p:txBody>
          <a:bodyPr/>
          <a:lstStyle/>
          <a:p>
            <a:r>
              <a:rPr lang="de-DE" b="1" dirty="0"/>
              <a:t>Grundidee</a:t>
            </a:r>
            <a:r>
              <a:rPr lang="de-DE" dirty="0"/>
              <a:t>: Aufgrund von den vorherigen Wörtern das nächste Wort vorhersagen.</a:t>
            </a:r>
          </a:p>
          <a:p>
            <a:endParaRPr lang="de-DE" dirty="0"/>
          </a:p>
          <a:p>
            <a:pPr marL="0" indent="0">
              <a:buNone/>
            </a:pPr>
            <a:r>
              <a:rPr lang="de-DE" dirty="0"/>
              <a:t>z.B. </a:t>
            </a:r>
          </a:p>
          <a:p>
            <a:pPr marL="0" indent="0">
              <a:buNone/>
            </a:pPr>
            <a:endParaRPr lang="de-DE" dirty="0"/>
          </a:p>
          <a:p>
            <a:pPr marL="0" indent="0">
              <a:buNone/>
            </a:pPr>
            <a:r>
              <a:rPr lang="de-DE" dirty="0"/>
              <a:t>Heute scheint die _________ . </a:t>
            </a:r>
          </a:p>
          <a:p>
            <a:pPr marL="0" indent="0">
              <a:buNone/>
            </a:pPr>
            <a:r>
              <a:rPr lang="de-DE" dirty="0">
                <a:sym typeface="Wingdings" pitchFamily="2" charset="2"/>
              </a:rPr>
              <a:t> Welches Wort wäre hier wahrscheinlich? </a:t>
            </a:r>
            <a:endParaRPr lang="de-DE" dirty="0"/>
          </a:p>
        </p:txBody>
      </p:sp>
    </p:spTree>
    <p:extLst>
      <p:ext uri="{BB962C8B-B14F-4D97-AF65-F5344CB8AC3E}">
        <p14:creationId xmlns:p14="http://schemas.microsoft.com/office/powerpoint/2010/main" val="2405939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Das nächste Wort vorhersagen... </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p:txBody>
          <a:bodyPr/>
          <a:lstStyle/>
          <a:p>
            <a:r>
              <a:rPr lang="de-DE" b="1" dirty="0"/>
              <a:t>Grundidee</a:t>
            </a:r>
            <a:r>
              <a:rPr lang="de-DE" dirty="0"/>
              <a:t>: Aufgrund von den vorherigen Wörtern das nächste Wort vorhersagen.</a:t>
            </a:r>
          </a:p>
          <a:p>
            <a:endParaRPr lang="de-DE" dirty="0"/>
          </a:p>
          <a:p>
            <a:pPr marL="0" indent="0">
              <a:buNone/>
            </a:pPr>
            <a:r>
              <a:rPr lang="de-DE" b="1" dirty="0"/>
              <a:t>Wie? </a:t>
            </a:r>
          </a:p>
          <a:p>
            <a:pPr marL="0" indent="0">
              <a:buNone/>
            </a:pPr>
            <a:r>
              <a:rPr lang="de-DE" dirty="0"/>
              <a:t>Das Modell kennt jetzt «ähnliche» Wörter und sucht dann ein Wort, das am besten in die Lücke passt. </a:t>
            </a:r>
          </a:p>
        </p:txBody>
      </p:sp>
    </p:spTree>
    <p:extLst>
      <p:ext uri="{BB962C8B-B14F-4D97-AF65-F5344CB8AC3E}">
        <p14:creationId xmlns:p14="http://schemas.microsoft.com/office/powerpoint/2010/main" val="307518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5BF360-5B54-8070-EABE-5147D93F3440}"/>
              </a:ext>
            </a:extLst>
          </p:cNvPr>
          <p:cNvSpPr>
            <a:spLocks noGrp="1"/>
          </p:cNvSpPr>
          <p:nvPr>
            <p:ph type="title"/>
          </p:nvPr>
        </p:nvSpPr>
        <p:spPr/>
        <p:txBody>
          <a:bodyPr/>
          <a:lstStyle/>
          <a:p>
            <a:r>
              <a:rPr lang="de-DE" dirty="0"/>
              <a:t>Beispiele</a:t>
            </a:r>
          </a:p>
        </p:txBody>
      </p:sp>
      <p:sp>
        <p:nvSpPr>
          <p:cNvPr id="3" name="Inhaltsplatzhalter 2">
            <a:extLst>
              <a:ext uri="{FF2B5EF4-FFF2-40B4-BE49-F238E27FC236}">
                <a16:creationId xmlns:a16="http://schemas.microsoft.com/office/drawing/2014/main" id="{A315B6B5-4C82-D14D-A256-A0300DE13FD6}"/>
              </a:ext>
            </a:extLst>
          </p:cNvPr>
          <p:cNvSpPr>
            <a:spLocks noGrp="1"/>
          </p:cNvSpPr>
          <p:nvPr>
            <p:ph idx="1"/>
          </p:nvPr>
        </p:nvSpPr>
        <p:spPr/>
        <p:txBody>
          <a:bodyPr/>
          <a:lstStyle/>
          <a:p>
            <a:r>
              <a:rPr lang="de-DE" dirty="0"/>
              <a:t>Automatische Erkennung von Formeln (Mathe-Apps) </a:t>
            </a:r>
          </a:p>
          <a:p>
            <a:r>
              <a:rPr lang="de-DE" dirty="0"/>
              <a:t>Umwandlung Handschrift </a:t>
            </a:r>
            <a:r>
              <a:rPr lang="de-DE" dirty="0">
                <a:sym typeface="Wingdings" pitchFamily="2" charset="2"/>
              </a:rPr>
              <a:t> gedrucktem Text (z.B. auf dem Tablet, iPad, ...) </a:t>
            </a:r>
          </a:p>
          <a:p>
            <a:r>
              <a:rPr lang="de-DE" dirty="0">
                <a:sym typeface="Wingdings" pitchFamily="2" charset="2"/>
              </a:rPr>
              <a:t>.... </a:t>
            </a:r>
            <a:endParaRPr lang="de-DE" dirty="0"/>
          </a:p>
        </p:txBody>
      </p:sp>
    </p:spTree>
    <p:extLst>
      <p:ext uri="{BB962C8B-B14F-4D97-AF65-F5344CB8AC3E}">
        <p14:creationId xmlns:p14="http://schemas.microsoft.com/office/powerpoint/2010/main" val="3906871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Das nächste Wort vorhersagen... </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p:txBody>
          <a:bodyPr/>
          <a:lstStyle/>
          <a:p>
            <a:pPr marL="0" indent="0">
              <a:buNone/>
            </a:pPr>
            <a:r>
              <a:rPr lang="de-DE" b="1" dirty="0"/>
              <a:t>Diese Vektoren lernt das Modell «selber» </a:t>
            </a:r>
            <a:r>
              <a:rPr lang="de-DE" b="1" dirty="0">
                <a:sym typeface="Wingdings" pitchFamily="2" charset="2"/>
              </a:rPr>
              <a:t> Wie?</a:t>
            </a:r>
          </a:p>
          <a:p>
            <a:pPr marL="0" indent="0">
              <a:buNone/>
            </a:pPr>
            <a:endParaRPr lang="de-DE" dirty="0">
              <a:sym typeface="Wingdings" pitchFamily="2" charset="2"/>
            </a:endParaRPr>
          </a:p>
          <a:p>
            <a:pPr marL="514350" indent="-514350">
              <a:buFont typeface="+mj-lt"/>
              <a:buAutoNum type="arabicPeriod"/>
            </a:pPr>
            <a:r>
              <a:rPr lang="de-DE" dirty="0">
                <a:sym typeface="Wingdings" pitchFamily="2" charset="2"/>
              </a:rPr>
              <a:t>Es erhält Trainings-Texte und schaut, welche Wörter kommen vor</a:t>
            </a:r>
          </a:p>
          <a:p>
            <a:pPr marL="514350" indent="-514350">
              <a:buFont typeface="+mj-lt"/>
              <a:buAutoNum type="arabicPeriod"/>
            </a:pPr>
            <a:r>
              <a:rPr lang="de-DE" dirty="0">
                <a:sym typeface="Wingdings" pitchFamily="2" charset="2"/>
              </a:rPr>
              <a:t>Es generiert zufällige Vektoren pro Wort  </a:t>
            </a:r>
          </a:p>
          <a:p>
            <a:pPr marL="514350" indent="-514350">
              <a:buFont typeface="+mj-lt"/>
              <a:buAutoNum type="arabicPeriod"/>
            </a:pPr>
            <a:r>
              <a:rPr lang="de-DE" dirty="0">
                <a:sym typeface="Wingdings" pitchFamily="2" charset="2"/>
              </a:rPr>
              <a:t>Es bewegt sich mit eingeschränktem Blick (= Fenster) über Trainings-Texte und passt dann die Zahlen an</a:t>
            </a:r>
            <a:endParaRPr lang="de-DE" dirty="0"/>
          </a:p>
        </p:txBody>
      </p:sp>
    </p:spTree>
    <p:extLst>
      <p:ext uri="{BB962C8B-B14F-4D97-AF65-F5344CB8AC3E}">
        <p14:creationId xmlns:p14="http://schemas.microsoft.com/office/powerpoint/2010/main" val="2164012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Fenster (eingeschränkter Blick)</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p:txBody>
          <a:bodyPr/>
          <a:lstStyle/>
          <a:p>
            <a:pPr>
              <a:buFont typeface="Wingdings" pitchFamily="2" charset="2"/>
              <a:buChar char="à"/>
            </a:pPr>
            <a:r>
              <a:rPr lang="de-DE" dirty="0">
                <a:sym typeface="Wingdings" pitchFamily="2" charset="2"/>
              </a:rPr>
              <a:t>Es bewegt sich mit eingeschränktem Blick (= Fenster) über Trainings-Texte und passt dann die Zahlen an</a:t>
            </a:r>
          </a:p>
          <a:p>
            <a:pPr marL="0" indent="0">
              <a:buNone/>
            </a:pPr>
            <a:endParaRPr lang="de-DE" dirty="0">
              <a:sym typeface="Wingdings" pitchFamily="2" charset="2"/>
            </a:endParaRPr>
          </a:p>
          <a:p>
            <a:pPr marL="0" indent="0">
              <a:buNone/>
            </a:pPr>
            <a:r>
              <a:rPr lang="de-DE" b="1" dirty="0">
                <a:sym typeface="Wingdings" pitchFamily="2" charset="2"/>
              </a:rPr>
              <a:t>Trainings-Satz</a:t>
            </a:r>
            <a:r>
              <a:rPr lang="de-DE" dirty="0">
                <a:sym typeface="Wingdings" pitchFamily="2" charset="2"/>
              </a:rPr>
              <a:t>: </a:t>
            </a:r>
            <a:r>
              <a:rPr lang="de-DE" dirty="0">
                <a:highlight>
                  <a:srgbClr val="800080"/>
                </a:highlight>
                <a:sym typeface="Wingdings" pitchFamily="2" charset="2"/>
              </a:rPr>
              <a:t>Heute</a:t>
            </a:r>
            <a:r>
              <a:rPr lang="de-DE" dirty="0">
                <a:sym typeface="Wingdings" pitchFamily="2" charset="2"/>
              </a:rPr>
              <a:t> scheint die Sonne. </a:t>
            </a:r>
          </a:p>
          <a:p>
            <a:pPr marL="0" indent="0">
              <a:buNone/>
            </a:pPr>
            <a:endParaRPr lang="de-DE" dirty="0">
              <a:sym typeface="Wingdings" pitchFamily="2" charset="2"/>
            </a:endParaRPr>
          </a:p>
          <a:p>
            <a:pPr marL="0" indent="0">
              <a:buNone/>
            </a:pPr>
            <a:r>
              <a:rPr lang="de-DE" u="sng" dirty="0">
                <a:sym typeface="Wingdings" pitchFamily="2" charset="2"/>
              </a:rPr>
              <a:t>Fokus-Wort</a:t>
            </a:r>
            <a:r>
              <a:rPr lang="de-DE" dirty="0">
                <a:sym typeface="Wingdings" pitchFamily="2" charset="2"/>
              </a:rPr>
              <a:t>: Heute </a:t>
            </a:r>
          </a:p>
          <a:p>
            <a:pPr marL="0" indent="0">
              <a:buNone/>
            </a:pPr>
            <a:r>
              <a:rPr lang="de-DE" u="sng" dirty="0">
                <a:sym typeface="Wingdings" pitchFamily="2" charset="2"/>
              </a:rPr>
              <a:t>2er-Fenster</a:t>
            </a:r>
            <a:r>
              <a:rPr lang="de-DE" dirty="0">
                <a:sym typeface="Wingdings" pitchFamily="2" charset="2"/>
              </a:rPr>
              <a:t>: scheint</a:t>
            </a:r>
          </a:p>
        </p:txBody>
      </p:sp>
      <p:sp>
        <p:nvSpPr>
          <p:cNvPr id="4" name="Abgerundetes Rechteck 3">
            <a:extLst>
              <a:ext uri="{FF2B5EF4-FFF2-40B4-BE49-F238E27FC236}">
                <a16:creationId xmlns:a16="http://schemas.microsoft.com/office/drawing/2014/main" id="{D53DD9E4-9C42-5470-08C2-D99C1FAB599C}"/>
              </a:ext>
            </a:extLst>
          </p:cNvPr>
          <p:cNvSpPr/>
          <p:nvPr/>
        </p:nvSpPr>
        <p:spPr>
          <a:xfrm>
            <a:off x="3708400" y="3130550"/>
            <a:ext cx="2603500" cy="64770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36675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Fenster (eingeschränkter Blick)</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p:txBody>
          <a:bodyPr/>
          <a:lstStyle/>
          <a:p>
            <a:pPr>
              <a:buFont typeface="Wingdings" pitchFamily="2" charset="2"/>
              <a:buChar char="à"/>
            </a:pPr>
            <a:r>
              <a:rPr lang="de-DE" dirty="0">
                <a:sym typeface="Wingdings" pitchFamily="2" charset="2"/>
              </a:rPr>
              <a:t>Es bewegt sich mit eingeschränktem Blick (= Fenster) über Trainings-Texte und passt dann die Zahlen an</a:t>
            </a:r>
          </a:p>
          <a:p>
            <a:pPr marL="0" indent="0">
              <a:buNone/>
            </a:pPr>
            <a:endParaRPr lang="de-DE" dirty="0">
              <a:sym typeface="Wingdings" pitchFamily="2" charset="2"/>
            </a:endParaRPr>
          </a:p>
          <a:p>
            <a:pPr marL="0" indent="0">
              <a:buNone/>
            </a:pPr>
            <a:r>
              <a:rPr lang="de-DE" b="1" dirty="0">
                <a:sym typeface="Wingdings" pitchFamily="2" charset="2"/>
              </a:rPr>
              <a:t>Trainings-Satz</a:t>
            </a:r>
            <a:r>
              <a:rPr lang="de-DE" dirty="0">
                <a:sym typeface="Wingdings" pitchFamily="2" charset="2"/>
              </a:rPr>
              <a:t>: Heute </a:t>
            </a:r>
            <a:r>
              <a:rPr lang="de-DE" dirty="0">
                <a:highlight>
                  <a:srgbClr val="800080"/>
                </a:highlight>
                <a:sym typeface="Wingdings" pitchFamily="2" charset="2"/>
              </a:rPr>
              <a:t>scheint</a:t>
            </a:r>
            <a:r>
              <a:rPr lang="de-DE" dirty="0">
                <a:sym typeface="Wingdings" pitchFamily="2" charset="2"/>
              </a:rPr>
              <a:t> die Sonne. </a:t>
            </a:r>
          </a:p>
          <a:p>
            <a:pPr marL="0" indent="0">
              <a:buNone/>
            </a:pPr>
            <a:endParaRPr lang="de-DE" dirty="0">
              <a:sym typeface="Wingdings" pitchFamily="2" charset="2"/>
            </a:endParaRPr>
          </a:p>
          <a:p>
            <a:pPr marL="0" indent="0">
              <a:buNone/>
            </a:pPr>
            <a:r>
              <a:rPr lang="de-DE" u="sng" dirty="0">
                <a:sym typeface="Wingdings" pitchFamily="2" charset="2"/>
              </a:rPr>
              <a:t>Fokus-Wort</a:t>
            </a:r>
            <a:r>
              <a:rPr lang="de-DE" dirty="0">
                <a:sym typeface="Wingdings" pitchFamily="2" charset="2"/>
              </a:rPr>
              <a:t>: scheint </a:t>
            </a:r>
          </a:p>
          <a:p>
            <a:pPr marL="0" indent="0">
              <a:buNone/>
            </a:pPr>
            <a:r>
              <a:rPr lang="de-DE" u="sng" dirty="0">
                <a:sym typeface="Wingdings" pitchFamily="2" charset="2"/>
              </a:rPr>
              <a:t>2er-Fenster</a:t>
            </a:r>
            <a:r>
              <a:rPr lang="de-DE" dirty="0">
                <a:sym typeface="Wingdings" pitchFamily="2" charset="2"/>
              </a:rPr>
              <a:t>: Heute / die</a:t>
            </a:r>
          </a:p>
        </p:txBody>
      </p:sp>
      <p:sp>
        <p:nvSpPr>
          <p:cNvPr id="4" name="Abgerundetes Rechteck 3">
            <a:extLst>
              <a:ext uri="{FF2B5EF4-FFF2-40B4-BE49-F238E27FC236}">
                <a16:creationId xmlns:a16="http://schemas.microsoft.com/office/drawing/2014/main" id="{D3D6A5E3-15E9-63FF-E0C4-DDD2D2771459}"/>
              </a:ext>
            </a:extLst>
          </p:cNvPr>
          <p:cNvSpPr/>
          <p:nvPr/>
        </p:nvSpPr>
        <p:spPr>
          <a:xfrm>
            <a:off x="3708400" y="3130550"/>
            <a:ext cx="3251200" cy="64770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33892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Fenster (eingeschränkter Blick)</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p:txBody>
          <a:bodyPr/>
          <a:lstStyle/>
          <a:p>
            <a:pPr>
              <a:buFont typeface="Wingdings" pitchFamily="2" charset="2"/>
              <a:buChar char="à"/>
            </a:pPr>
            <a:r>
              <a:rPr lang="de-DE" dirty="0">
                <a:sym typeface="Wingdings" pitchFamily="2" charset="2"/>
              </a:rPr>
              <a:t>Es bewegt sich mit eingeschränktem Blick (= Fenster) über Trainings-Texte und passt dann die Zahlen an</a:t>
            </a:r>
          </a:p>
          <a:p>
            <a:pPr marL="0" indent="0">
              <a:buNone/>
            </a:pPr>
            <a:endParaRPr lang="de-DE" dirty="0">
              <a:sym typeface="Wingdings" pitchFamily="2" charset="2"/>
            </a:endParaRPr>
          </a:p>
          <a:p>
            <a:pPr marL="0" indent="0">
              <a:buNone/>
            </a:pPr>
            <a:r>
              <a:rPr lang="de-DE" b="1" dirty="0">
                <a:sym typeface="Wingdings" pitchFamily="2" charset="2"/>
              </a:rPr>
              <a:t>Trainings-Satz</a:t>
            </a:r>
            <a:r>
              <a:rPr lang="de-DE" dirty="0">
                <a:sym typeface="Wingdings" pitchFamily="2" charset="2"/>
              </a:rPr>
              <a:t>: Heute scheint </a:t>
            </a:r>
            <a:r>
              <a:rPr lang="de-DE" dirty="0">
                <a:highlight>
                  <a:srgbClr val="800080"/>
                </a:highlight>
                <a:sym typeface="Wingdings" pitchFamily="2" charset="2"/>
              </a:rPr>
              <a:t>die</a:t>
            </a:r>
            <a:r>
              <a:rPr lang="de-DE" dirty="0">
                <a:sym typeface="Wingdings" pitchFamily="2" charset="2"/>
              </a:rPr>
              <a:t> Sonne. </a:t>
            </a:r>
          </a:p>
          <a:p>
            <a:pPr marL="0" indent="0">
              <a:buNone/>
            </a:pPr>
            <a:endParaRPr lang="de-DE" dirty="0">
              <a:sym typeface="Wingdings" pitchFamily="2" charset="2"/>
            </a:endParaRPr>
          </a:p>
          <a:p>
            <a:pPr marL="0" indent="0">
              <a:buNone/>
            </a:pPr>
            <a:r>
              <a:rPr lang="de-DE" u="sng" dirty="0">
                <a:sym typeface="Wingdings" pitchFamily="2" charset="2"/>
              </a:rPr>
              <a:t>Fokus-Wor</a:t>
            </a:r>
            <a:r>
              <a:rPr lang="de-DE" dirty="0">
                <a:sym typeface="Wingdings" pitchFamily="2" charset="2"/>
              </a:rPr>
              <a:t>t: die </a:t>
            </a:r>
          </a:p>
          <a:p>
            <a:pPr marL="0" indent="0">
              <a:buNone/>
            </a:pPr>
            <a:r>
              <a:rPr lang="de-DE" u="sng" dirty="0">
                <a:sym typeface="Wingdings" pitchFamily="2" charset="2"/>
              </a:rPr>
              <a:t>2er-Fenster: </a:t>
            </a:r>
            <a:r>
              <a:rPr lang="de-DE" dirty="0">
                <a:sym typeface="Wingdings" pitchFamily="2" charset="2"/>
              </a:rPr>
              <a:t> scheint / Sonne  </a:t>
            </a:r>
          </a:p>
        </p:txBody>
      </p:sp>
      <p:sp>
        <p:nvSpPr>
          <p:cNvPr id="4" name="Abgerundetes Rechteck 3">
            <a:extLst>
              <a:ext uri="{FF2B5EF4-FFF2-40B4-BE49-F238E27FC236}">
                <a16:creationId xmlns:a16="http://schemas.microsoft.com/office/drawing/2014/main" id="{5B5FA31A-15DD-91E7-F359-8E31F4E3638C}"/>
              </a:ext>
            </a:extLst>
          </p:cNvPr>
          <p:cNvSpPr/>
          <p:nvPr/>
        </p:nvSpPr>
        <p:spPr>
          <a:xfrm>
            <a:off x="4940300" y="3105150"/>
            <a:ext cx="3378200" cy="64770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39184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Fenster (eingeschränkter Blick)</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p:txBody>
          <a:bodyPr/>
          <a:lstStyle/>
          <a:p>
            <a:pPr>
              <a:buFont typeface="Wingdings" pitchFamily="2" charset="2"/>
              <a:buChar char="à"/>
            </a:pPr>
            <a:r>
              <a:rPr lang="de-DE" dirty="0">
                <a:sym typeface="Wingdings" pitchFamily="2" charset="2"/>
              </a:rPr>
              <a:t>Es bewegt sich mit eingeschränktem Blick (= Fenster) über Trainings-Texte und passt dann die Zahlen an</a:t>
            </a:r>
          </a:p>
          <a:p>
            <a:pPr marL="0" indent="0">
              <a:buNone/>
            </a:pPr>
            <a:endParaRPr lang="de-DE" dirty="0">
              <a:sym typeface="Wingdings" pitchFamily="2" charset="2"/>
            </a:endParaRPr>
          </a:p>
          <a:p>
            <a:pPr marL="0" indent="0">
              <a:buNone/>
            </a:pPr>
            <a:r>
              <a:rPr lang="de-DE" b="1" dirty="0">
                <a:sym typeface="Wingdings" pitchFamily="2" charset="2"/>
              </a:rPr>
              <a:t>Trainings-Satz</a:t>
            </a:r>
            <a:r>
              <a:rPr lang="de-DE" dirty="0">
                <a:sym typeface="Wingdings" pitchFamily="2" charset="2"/>
              </a:rPr>
              <a:t>: Heute scheint die </a:t>
            </a:r>
            <a:r>
              <a:rPr lang="de-DE" dirty="0">
                <a:highlight>
                  <a:srgbClr val="800080"/>
                </a:highlight>
                <a:sym typeface="Wingdings" pitchFamily="2" charset="2"/>
              </a:rPr>
              <a:t>Sonne</a:t>
            </a:r>
            <a:r>
              <a:rPr lang="de-DE" dirty="0">
                <a:sym typeface="Wingdings" pitchFamily="2" charset="2"/>
              </a:rPr>
              <a:t>. </a:t>
            </a:r>
          </a:p>
          <a:p>
            <a:pPr marL="0" indent="0">
              <a:buNone/>
            </a:pPr>
            <a:endParaRPr lang="de-DE" dirty="0">
              <a:sym typeface="Wingdings" pitchFamily="2" charset="2"/>
            </a:endParaRPr>
          </a:p>
          <a:p>
            <a:pPr marL="0" indent="0">
              <a:buNone/>
            </a:pPr>
            <a:r>
              <a:rPr lang="de-DE" u="sng" dirty="0">
                <a:sym typeface="Wingdings" pitchFamily="2" charset="2"/>
              </a:rPr>
              <a:t>Fokus-Wort</a:t>
            </a:r>
            <a:r>
              <a:rPr lang="de-DE" dirty="0">
                <a:sym typeface="Wingdings" pitchFamily="2" charset="2"/>
              </a:rPr>
              <a:t>: Sonne </a:t>
            </a:r>
          </a:p>
          <a:p>
            <a:pPr marL="0" indent="0">
              <a:buNone/>
            </a:pPr>
            <a:r>
              <a:rPr lang="de-DE" u="sng" dirty="0">
                <a:sym typeface="Wingdings" pitchFamily="2" charset="2"/>
              </a:rPr>
              <a:t>2er-Fenster</a:t>
            </a:r>
            <a:r>
              <a:rPr lang="de-DE" dirty="0">
                <a:sym typeface="Wingdings" pitchFamily="2" charset="2"/>
              </a:rPr>
              <a:t>: die</a:t>
            </a:r>
          </a:p>
        </p:txBody>
      </p:sp>
      <p:sp>
        <p:nvSpPr>
          <p:cNvPr id="4" name="Abgerundetes Rechteck 3">
            <a:extLst>
              <a:ext uri="{FF2B5EF4-FFF2-40B4-BE49-F238E27FC236}">
                <a16:creationId xmlns:a16="http://schemas.microsoft.com/office/drawing/2014/main" id="{961DA323-7E5F-AEE3-B6FD-C5147BF61CB1}"/>
              </a:ext>
            </a:extLst>
          </p:cNvPr>
          <p:cNvSpPr/>
          <p:nvPr/>
        </p:nvSpPr>
        <p:spPr>
          <a:xfrm>
            <a:off x="6311900" y="3105150"/>
            <a:ext cx="2006600" cy="64770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73206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Fenster (eingeschränkter Blick)</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p:txBody>
          <a:bodyPr/>
          <a:lstStyle/>
          <a:p>
            <a:r>
              <a:rPr lang="de-DE" dirty="0">
                <a:sym typeface="Wingdings" pitchFamily="2" charset="2"/>
              </a:rPr>
              <a:t>Funktioniert mit verschiedenen </a:t>
            </a:r>
            <a:r>
              <a:rPr lang="de-DE" dirty="0" err="1">
                <a:sym typeface="Wingdings" pitchFamily="2" charset="2"/>
              </a:rPr>
              <a:t>Fenstergrössen</a:t>
            </a:r>
            <a:r>
              <a:rPr lang="de-DE" dirty="0">
                <a:sym typeface="Wingdings" pitchFamily="2" charset="2"/>
              </a:rPr>
              <a:t> </a:t>
            </a:r>
          </a:p>
          <a:p>
            <a:r>
              <a:rPr lang="de-DE" dirty="0">
                <a:sym typeface="Wingdings" pitchFamily="2" charset="2"/>
              </a:rPr>
              <a:t>Training: Fenster = 3  Anwendung: Fenster = 3 </a:t>
            </a:r>
          </a:p>
          <a:p>
            <a:pPr>
              <a:buFont typeface="Wingdings" pitchFamily="2" charset="2"/>
              <a:buChar char="à"/>
            </a:pPr>
            <a:r>
              <a:rPr lang="de-DE" dirty="0">
                <a:sym typeface="Wingdings" pitchFamily="2" charset="2"/>
              </a:rPr>
              <a:t>Das Modell schaut dann auch beim Anwenden (beim Ausfüllen eines Lückentextes) nur im Fenster = 3 um das gesuchte Wort herum. </a:t>
            </a:r>
          </a:p>
          <a:p>
            <a:pPr>
              <a:buFont typeface="Wingdings" pitchFamily="2" charset="2"/>
              <a:buChar char="à"/>
            </a:pPr>
            <a:endParaRPr lang="de-DE" dirty="0">
              <a:sym typeface="Wingdings" pitchFamily="2" charset="2"/>
            </a:endParaRPr>
          </a:p>
          <a:p>
            <a:pPr marL="0" indent="0">
              <a:buNone/>
            </a:pPr>
            <a:endParaRPr lang="de-DE" dirty="0">
              <a:sym typeface="Wingdings" pitchFamily="2" charset="2"/>
            </a:endParaRPr>
          </a:p>
        </p:txBody>
      </p:sp>
    </p:spTree>
    <p:extLst>
      <p:ext uri="{BB962C8B-B14F-4D97-AF65-F5344CB8AC3E}">
        <p14:creationId xmlns:p14="http://schemas.microsoft.com/office/powerpoint/2010/main" val="1621468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Fenster (eingeschränkter Blick)</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p:txBody>
          <a:bodyPr/>
          <a:lstStyle/>
          <a:p>
            <a:r>
              <a:rPr lang="de-DE" dirty="0">
                <a:sym typeface="Wingdings" pitchFamily="2" charset="2"/>
              </a:rPr>
              <a:t>Fenster = 3  Das gesuchte Wort (Fokus-Wort), 2 Wörter vorher und 2 Wörter nachher. </a:t>
            </a:r>
          </a:p>
          <a:p>
            <a:r>
              <a:rPr lang="de-DE" dirty="0">
                <a:sym typeface="Wingdings" pitchFamily="2" charset="2"/>
              </a:rPr>
              <a:t>Fenster = 5  Das gesuchte Wort, 4 Wörter vorher und 4 Wörter nachher. </a:t>
            </a:r>
          </a:p>
          <a:p>
            <a:pPr>
              <a:buFont typeface="Wingdings" pitchFamily="2" charset="2"/>
              <a:buChar char="à"/>
            </a:pPr>
            <a:endParaRPr lang="de-DE" dirty="0">
              <a:sym typeface="Wingdings" pitchFamily="2" charset="2"/>
            </a:endParaRPr>
          </a:p>
          <a:p>
            <a:pPr marL="0" indent="0">
              <a:buNone/>
            </a:pPr>
            <a:endParaRPr lang="de-DE" dirty="0">
              <a:sym typeface="Wingdings" pitchFamily="2" charset="2"/>
            </a:endParaRPr>
          </a:p>
        </p:txBody>
      </p:sp>
    </p:spTree>
    <p:extLst>
      <p:ext uri="{BB962C8B-B14F-4D97-AF65-F5344CB8AC3E}">
        <p14:creationId xmlns:p14="http://schemas.microsoft.com/office/powerpoint/2010/main" val="178849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Probleme von diesem Ansatz </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a:xfrm>
            <a:off x="838200" y="1825625"/>
            <a:ext cx="10515600" cy="4244975"/>
          </a:xfrm>
        </p:spPr>
        <p:txBody>
          <a:bodyPr/>
          <a:lstStyle/>
          <a:p>
            <a:r>
              <a:rPr lang="de-DE" dirty="0">
                <a:sym typeface="Wingdings" pitchFamily="2" charset="2"/>
              </a:rPr>
              <a:t>Beschränkter Blickwinkel </a:t>
            </a:r>
          </a:p>
          <a:p>
            <a:r>
              <a:rPr lang="de-DE" dirty="0">
                <a:sym typeface="Wingdings" pitchFamily="2" charset="2"/>
              </a:rPr>
              <a:t>Was passiert mit neuen Wörtern? </a:t>
            </a:r>
          </a:p>
          <a:p>
            <a:r>
              <a:rPr lang="de-DE" dirty="0">
                <a:sym typeface="Wingdings" pitchFamily="2" charset="2"/>
              </a:rPr>
              <a:t>Kontext geht nicht (kann sich nichts merken) </a:t>
            </a:r>
          </a:p>
          <a:p>
            <a:endParaRPr lang="de-DE" dirty="0">
              <a:sym typeface="Wingdings" pitchFamily="2" charset="2"/>
            </a:endParaRPr>
          </a:p>
          <a:p>
            <a:pPr>
              <a:buFont typeface="Wingdings" pitchFamily="2" charset="2"/>
              <a:buChar char="à"/>
            </a:pPr>
            <a:r>
              <a:rPr lang="de-DE" dirty="0">
                <a:sym typeface="Wingdings" pitchFamily="2" charset="2"/>
              </a:rPr>
              <a:t>neuere Modelle schauen sich nicht Schritt für Schritt den Text an, sondern den ganzen Text aufs Mal. </a:t>
            </a:r>
          </a:p>
          <a:p>
            <a:pPr>
              <a:buFont typeface="Wingdings" pitchFamily="2" charset="2"/>
              <a:buChar char="à"/>
            </a:pPr>
            <a:r>
              <a:rPr lang="de-DE" dirty="0">
                <a:sym typeface="Wingdings" pitchFamily="2" charset="2"/>
              </a:rPr>
              <a:t>neuere Modelle schauen sich nicht Wörter an, sondern Silben  </a:t>
            </a:r>
          </a:p>
          <a:p>
            <a:pPr>
              <a:buFont typeface="Wingdings" pitchFamily="2" charset="2"/>
              <a:buChar char="à"/>
            </a:pPr>
            <a:endParaRPr lang="de-DE" dirty="0">
              <a:sym typeface="Wingdings" pitchFamily="2" charset="2"/>
            </a:endParaRPr>
          </a:p>
          <a:p>
            <a:pPr marL="0" indent="0">
              <a:buNone/>
            </a:pPr>
            <a:endParaRPr lang="de-DE" dirty="0">
              <a:sym typeface="Wingdings" pitchFamily="2" charset="2"/>
            </a:endParaRPr>
          </a:p>
        </p:txBody>
      </p:sp>
    </p:spTree>
    <p:extLst>
      <p:ext uri="{BB962C8B-B14F-4D97-AF65-F5344CB8AC3E}">
        <p14:creationId xmlns:p14="http://schemas.microsoft.com/office/powerpoint/2010/main" val="342962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Text vorbereiten </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a:xfrm>
            <a:off x="838200" y="1825625"/>
            <a:ext cx="10515600" cy="4244975"/>
          </a:xfrm>
        </p:spPr>
        <p:txBody>
          <a:bodyPr/>
          <a:lstStyle/>
          <a:p>
            <a:pPr marL="0" indent="0">
              <a:buNone/>
            </a:pPr>
            <a:r>
              <a:rPr lang="de-DE" dirty="0">
                <a:sym typeface="Wingdings" pitchFamily="2" charset="2"/>
              </a:rPr>
              <a:t>Damit überhaupt trainiert werden kann, wird der Text vorbereitet. </a:t>
            </a:r>
          </a:p>
          <a:p>
            <a:pPr marL="0" indent="0">
              <a:buNone/>
            </a:pPr>
            <a:r>
              <a:rPr lang="de-DE" dirty="0">
                <a:sym typeface="Wingdings" pitchFamily="2" charset="2"/>
              </a:rPr>
              <a:t> Die Vorbereitung ist je nach Use-Case anders </a:t>
            </a:r>
          </a:p>
          <a:p>
            <a:pPr marL="0" indent="0">
              <a:buNone/>
            </a:pPr>
            <a:endParaRPr lang="de-DE" dirty="0">
              <a:sym typeface="Wingdings" pitchFamily="2" charset="2"/>
            </a:endParaRPr>
          </a:p>
          <a:p>
            <a:pPr marL="0" indent="0">
              <a:buNone/>
            </a:pPr>
            <a:endParaRPr lang="de-DE" dirty="0">
              <a:sym typeface="Wingdings" pitchFamily="2" charset="2"/>
            </a:endParaRPr>
          </a:p>
        </p:txBody>
      </p:sp>
    </p:spTree>
    <p:extLst>
      <p:ext uri="{BB962C8B-B14F-4D97-AF65-F5344CB8AC3E}">
        <p14:creationId xmlns:p14="http://schemas.microsoft.com/office/powerpoint/2010/main" val="2048143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59F33-D673-B523-CD35-02670132391E}"/>
              </a:ext>
            </a:extLst>
          </p:cNvPr>
          <p:cNvSpPr>
            <a:spLocks noGrp="1"/>
          </p:cNvSpPr>
          <p:nvPr>
            <p:ph type="title"/>
          </p:nvPr>
        </p:nvSpPr>
        <p:spPr/>
        <p:txBody>
          <a:bodyPr/>
          <a:lstStyle/>
          <a:p>
            <a:r>
              <a:rPr lang="de-DE" dirty="0"/>
              <a:t>Text vorbereiten </a:t>
            </a:r>
          </a:p>
        </p:txBody>
      </p:sp>
      <p:sp>
        <p:nvSpPr>
          <p:cNvPr id="3" name="Inhaltsplatzhalter 2">
            <a:extLst>
              <a:ext uri="{FF2B5EF4-FFF2-40B4-BE49-F238E27FC236}">
                <a16:creationId xmlns:a16="http://schemas.microsoft.com/office/drawing/2014/main" id="{BEC9D9D4-F1AC-9A29-DCC2-D90F119080AC}"/>
              </a:ext>
            </a:extLst>
          </p:cNvPr>
          <p:cNvSpPr>
            <a:spLocks noGrp="1"/>
          </p:cNvSpPr>
          <p:nvPr>
            <p:ph idx="1"/>
          </p:nvPr>
        </p:nvSpPr>
        <p:spPr>
          <a:xfrm>
            <a:off x="838200" y="1825625"/>
            <a:ext cx="10515600" cy="4244975"/>
          </a:xfrm>
        </p:spPr>
        <p:txBody>
          <a:bodyPr/>
          <a:lstStyle/>
          <a:p>
            <a:r>
              <a:rPr lang="de-DE" dirty="0">
                <a:sym typeface="Wingdings" pitchFamily="2" charset="2"/>
              </a:rPr>
              <a:t>Aufteilen (Sätze werden in Wörter aufgeteilt) </a:t>
            </a:r>
          </a:p>
          <a:p>
            <a:r>
              <a:rPr lang="de-DE" dirty="0">
                <a:sym typeface="Wingdings" pitchFamily="2" charset="2"/>
              </a:rPr>
              <a:t>Wortarten bestimmen </a:t>
            </a:r>
          </a:p>
          <a:p>
            <a:r>
              <a:rPr lang="de-DE" dirty="0">
                <a:sym typeface="Wingdings" pitchFamily="2" charset="2"/>
              </a:rPr>
              <a:t>Endungen und Konjugation entfernen  Grundform vom Wort verwenden </a:t>
            </a:r>
            <a:br>
              <a:rPr lang="de-DE" dirty="0">
                <a:sym typeface="Wingdings" pitchFamily="2" charset="2"/>
              </a:rPr>
            </a:br>
            <a:r>
              <a:rPr lang="de-DE" dirty="0">
                <a:sym typeface="Wingdings" pitchFamily="2" charset="2"/>
              </a:rPr>
              <a:t>(«Katzen» wird zu Katze / «scheint» wird zu «scheinen») </a:t>
            </a:r>
          </a:p>
          <a:p>
            <a:r>
              <a:rPr lang="de-DE" dirty="0">
                <a:sym typeface="Wingdings" pitchFamily="2" charset="2"/>
              </a:rPr>
              <a:t>Stopp-Wörter entfernen / Füllwörter (z.B. vor, nach, der, die, das, ... ) </a:t>
            </a:r>
          </a:p>
          <a:p>
            <a:endParaRPr lang="de-DE" dirty="0">
              <a:sym typeface="Wingdings" pitchFamily="2" charset="2"/>
            </a:endParaRPr>
          </a:p>
          <a:p>
            <a:endParaRPr lang="de-DE" dirty="0">
              <a:sym typeface="Wingdings" pitchFamily="2" charset="2"/>
            </a:endParaRPr>
          </a:p>
          <a:p>
            <a:pPr marL="0" indent="0">
              <a:buNone/>
            </a:pPr>
            <a:endParaRPr lang="de-DE" dirty="0">
              <a:sym typeface="Wingdings" pitchFamily="2" charset="2"/>
            </a:endParaRPr>
          </a:p>
        </p:txBody>
      </p:sp>
    </p:spTree>
    <p:extLst>
      <p:ext uri="{BB962C8B-B14F-4D97-AF65-F5344CB8AC3E}">
        <p14:creationId xmlns:p14="http://schemas.microsoft.com/office/powerpoint/2010/main" val="3055208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2C7CEC-94AC-9890-AE46-7B7F82F10085}"/>
              </a:ext>
            </a:extLst>
          </p:cNvPr>
          <p:cNvSpPr>
            <a:spLocks noGrp="1"/>
          </p:cNvSpPr>
          <p:nvPr>
            <p:ph type="title"/>
          </p:nvPr>
        </p:nvSpPr>
        <p:spPr/>
        <p:txBody>
          <a:bodyPr/>
          <a:lstStyle/>
          <a:p>
            <a:r>
              <a:rPr lang="de-DE" dirty="0"/>
              <a:t>Eine eigene KI trainieren </a:t>
            </a:r>
          </a:p>
        </p:txBody>
      </p:sp>
    </p:spTree>
    <p:extLst>
      <p:ext uri="{BB962C8B-B14F-4D97-AF65-F5344CB8AC3E}">
        <p14:creationId xmlns:p14="http://schemas.microsoft.com/office/powerpoint/2010/main" val="1207594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2C7CEC-94AC-9890-AE46-7B7F82F10085}"/>
              </a:ext>
            </a:extLst>
          </p:cNvPr>
          <p:cNvSpPr>
            <a:spLocks noGrp="1"/>
          </p:cNvSpPr>
          <p:nvPr>
            <p:ph type="title"/>
          </p:nvPr>
        </p:nvSpPr>
        <p:spPr/>
        <p:txBody>
          <a:bodyPr/>
          <a:lstStyle/>
          <a:p>
            <a:r>
              <a:rPr lang="de-DE" dirty="0"/>
              <a:t>Eine eigene KI trainieren </a:t>
            </a:r>
          </a:p>
        </p:txBody>
      </p:sp>
    </p:spTree>
    <p:extLst>
      <p:ext uri="{BB962C8B-B14F-4D97-AF65-F5344CB8AC3E}">
        <p14:creationId xmlns:p14="http://schemas.microsoft.com/office/powerpoint/2010/main" val="3164421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418FDB-2457-3C4B-4AF7-A8BF72031552}"/>
              </a:ext>
            </a:extLst>
          </p:cNvPr>
          <p:cNvSpPr>
            <a:spLocks noGrp="1"/>
          </p:cNvSpPr>
          <p:nvPr>
            <p:ph type="title"/>
          </p:nvPr>
        </p:nvSpPr>
        <p:spPr/>
        <p:txBody>
          <a:bodyPr/>
          <a:lstStyle/>
          <a:p>
            <a:r>
              <a:rPr lang="de-DE" dirty="0"/>
              <a:t>Was soll die KI können?</a:t>
            </a:r>
          </a:p>
        </p:txBody>
      </p:sp>
      <p:sp>
        <p:nvSpPr>
          <p:cNvPr id="3" name="Inhaltsplatzhalter 2">
            <a:extLst>
              <a:ext uri="{FF2B5EF4-FFF2-40B4-BE49-F238E27FC236}">
                <a16:creationId xmlns:a16="http://schemas.microsoft.com/office/drawing/2014/main" id="{979481C3-67F8-A390-818C-C0C7A188D3F5}"/>
              </a:ext>
            </a:extLst>
          </p:cNvPr>
          <p:cNvSpPr>
            <a:spLocks noGrp="1"/>
          </p:cNvSpPr>
          <p:nvPr>
            <p:ph idx="1"/>
          </p:nvPr>
        </p:nvSpPr>
        <p:spPr/>
        <p:txBody>
          <a:bodyPr/>
          <a:lstStyle/>
          <a:p>
            <a:pPr marL="0" indent="0">
              <a:buNone/>
            </a:pPr>
            <a:r>
              <a:rPr lang="de-DE" b="1" dirty="0"/>
              <a:t>Ziel</a:t>
            </a:r>
            <a:r>
              <a:rPr lang="de-DE" dirty="0"/>
              <a:t>: Unsere KI soll Sätze nach Emotionen kategorisieren können. </a:t>
            </a:r>
          </a:p>
          <a:p>
            <a:pPr marL="0" indent="0">
              <a:buNone/>
            </a:pPr>
            <a:endParaRPr lang="de-DE" dirty="0"/>
          </a:p>
          <a:p>
            <a:pPr marL="514350" indent="-514350">
              <a:buFont typeface="+mj-lt"/>
              <a:buAutoNum type="arabicPeriod"/>
            </a:pPr>
            <a:r>
              <a:rPr lang="de-DE" dirty="0"/>
              <a:t>Zwei Kategorien erstellen und dazu je rund 20 Sätze sammeln: </a:t>
            </a:r>
          </a:p>
          <a:p>
            <a:pPr marL="514350" indent="-514350">
              <a:buFont typeface="+mj-lt"/>
              <a:buAutoNum type="arabicPeriod"/>
            </a:pPr>
            <a:r>
              <a:rPr lang="de-DE" dirty="0"/>
              <a:t>Trainieren und notieren, was passiert und wie gut das Modell ist. </a:t>
            </a:r>
          </a:p>
          <a:p>
            <a:pPr marL="514350" indent="-514350">
              <a:buFont typeface="+mj-lt"/>
              <a:buAutoNum type="arabicPeriod"/>
            </a:pPr>
            <a:r>
              <a:rPr lang="de-DE" dirty="0"/>
              <a:t>Eine dritte Kategorie hinzufügen, Sätze dazu erfassen und dann nochmals trainieren. Ergebnisse notieren. </a:t>
            </a:r>
          </a:p>
        </p:txBody>
      </p:sp>
    </p:spTree>
    <p:extLst>
      <p:ext uri="{BB962C8B-B14F-4D97-AF65-F5344CB8AC3E}">
        <p14:creationId xmlns:p14="http://schemas.microsoft.com/office/powerpoint/2010/main" val="165904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E6C631-DAD8-F6BA-0EC7-73C4FBBF0525}"/>
              </a:ext>
            </a:extLst>
          </p:cNvPr>
          <p:cNvSpPr>
            <a:spLocks noGrp="1"/>
          </p:cNvSpPr>
          <p:nvPr>
            <p:ph type="ctrTitle"/>
          </p:nvPr>
        </p:nvSpPr>
        <p:spPr>
          <a:xfrm>
            <a:off x="1524000" y="2568125"/>
            <a:ext cx="9144000" cy="2387600"/>
          </a:xfrm>
        </p:spPr>
        <p:txBody>
          <a:bodyPr/>
          <a:lstStyle/>
          <a:p>
            <a:r>
              <a:rPr lang="de-DE" b="1" dirty="0">
                <a:effectLst>
                  <a:outerShdw blurRad="528390" dist="38100" algn="l" rotWithShape="0">
                    <a:prstClr val="black"/>
                  </a:outerShdw>
                </a:effectLst>
              </a:rPr>
              <a:t>Herausforderungen</a:t>
            </a:r>
          </a:p>
        </p:txBody>
      </p:sp>
      <p:sp>
        <p:nvSpPr>
          <p:cNvPr id="3" name="Untertitel 2">
            <a:extLst>
              <a:ext uri="{FF2B5EF4-FFF2-40B4-BE49-F238E27FC236}">
                <a16:creationId xmlns:a16="http://schemas.microsoft.com/office/drawing/2014/main" id="{CDDF2ACE-6904-4664-3826-AC375291B22B}"/>
              </a:ext>
            </a:extLst>
          </p:cNvPr>
          <p:cNvSpPr>
            <a:spLocks noGrp="1"/>
          </p:cNvSpPr>
          <p:nvPr>
            <p:ph type="subTitle" idx="1"/>
          </p:nvPr>
        </p:nvSpPr>
        <p:spPr>
          <a:xfrm>
            <a:off x="1524000" y="5156742"/>
            <a:ext cx="9144000" cy="1655762"/>
          </a:xfrm>
        </p:spPr>
        <p:txBody>
          <a:bodyPr/>
          <a:lstStyle/>
          <a:p>
            <a:r>
              <a:rPr lang="de-DE" dirty="0">
                <a:effectLst>
                  <a:outerShdw blurRad="528390" dist="38100" algn="l" rotWithShape="0">
                    <a:prstClr val="black"/>
                  </a:outerShdw>
                </a:effectLst>
              </a:rPr>
              <a:t>Worin bestehen die Herausforderungen einer künstlichen Intelligenz?</a:t>
            </a:r>
          </a:p>
        </p:txBody>
      </p:sp>
      <p:pic>
        <p:nvPicPr>
          <p:cNvPr id="5" name="Grafik 4" descr="Ein Pfeil, der genau ins Ziel trifft">
            <a:extLst>
              <a:ext uri="{FF2B5EF4-FFF2-40B4-BE49-F238E27FC236}">
                <a16:creationId xmlns:a16="http://schemas.microsoft.com/office/drawing/2014/main" id="{6FBB08BE-2A01-4DCE-DA36-8A886F2F245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647708" y="-301517"/>
            <a:ext cx="4862260" cy="4862260"/>
          </a:xfrm>
          <a:prstGeom prst="rect">
            <a:avLst/>
          </a:prstGeom>
        </p:spPr>
      </p:pic>
    </p:spTree>
    <p:extLst>
      <p:ext uri="{BB962C8B-B14F-4D97-AF65-F5344CB8AC3E}">
        <p14:creationId xmlns:p14="http://schemas.microsoft.com/office/powerpoint/2010/main" val="2518660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8010-4792-F523-40F8-FB12AAF68FE5}"/>
              </a:ext>
            </a:extLst>
          </p:cNvPr>
          <p:cNvSpPr>
            <a:spLocks noGrp="1"/>
          </p:cNvSpPr>
          <p:nvPr>
            <p:ph type="title"/>
          </p:nvPr>
        </p:nvSpPr>
        <p:spPr/>
        <p:txBody>
          <a:bodyPr/>
          <a:lstStyle/>
          <a:p>
            <a:r>
              <a:rPr lang="de-DE" dirty="0"/>
              <a:t>Zusammenleben Mensch und Maschine</a:t>
            </a:r>
          </a:p>
        </p:txBody>
      </p:sp>
      <p:sp>
        <p:nvSpPr>
          <p:cNvPr id="3" name="Inhaltsplatzhalter 2">
            <a:extLst>
              <a:ext uri="{FF2B5EF4-FFF2-40B4-BE49-F238E27FC236}">
                <a16:creationId xmlns:a16="http://schemas.microsoft.com/office/drawing/2014/main" id="{8564A0AC-DDA0-EA7F-C913-E04A41C01C2D}"/>
              </a:ext>
            </a:extLst>
          </p:cNvPr>
          <p:cNvSpPr>
            <a:spLocks noGrp="1"/>
          </p:cNvSpPr>
          <p:nvPr>
            <p:ph idx="1"/>
          </p:nvPr>
        </p:nvSpPr>
        <p:spPr/>
        <p:txBody>
          <a:bodyPr/>
          <a:lstStyle/>
          <a:p>
            <a:pPr marL="0" indent="0">
              <a:buNone/>
            </a:pPr>
            <a:r>
              <a:rPr lang="de-DE" dirty="0"/>
              <a:t>Beantworten Sie während dem Video folgende Fragen:</a:t>
            </a:r>
          </a:p>
          <a:p>
            <a:pPr marL="0" indent="0">
              <a:buNone/>
            </a:pPr>
            <a:r>
              <a:rPr lang="de-DE" dirty="0"/>
              <a:t> </a:t>
            </a:r>
          </a:p>
          <a:p>
            <a:pPr marL="0" indent="0">
              <a:buNone/>
            </a:pPr>
            <a:r>
              <a:rPr lang="de-DE" dirty="0"/>
              <a:t>1. Was passiert im Film? </a:t>
            </a:r>
          </a:p>
          <a:p>
            <a:pPr marL="0" indent="0">
              <a:buNone/>
            </a:pPr>
            <a:r>
              <a:rPr lang="de-DE" dirty="0"/>
              <a:t>2. Welche Botschaft vermittelt der Film? </a:t>
            </a:r>
          </a:p>
          <a:p>
            <a:pPr marL="0" indent="0">
              <a:buNone/>
            </a:pPr>
            <a:r>
              <a:rPr lang="de-DE" dirty="0"/>
              <a:t>3. Diskutieren Sie die Antworten mit Ihrer Gruppe. </a:t>
            </a:r>
          </a:p>
          <a:p>
            <a:pPr marL="0" indent="0">
              <a:buNone/>
            </a:pPr>
            <a:endParaRPr lang="de-DE" dirty="0"/>
          </a:p>
          <a:p>
            <a:pPr marL="0" indent="0">
              <a:buNone/>
            </a:pPr>
            <a:endParaRPr lang="de-DE" dirty="0"/>
          </a:p>
          <a:p>
            <a:pPr marL="0" indent="0">
              <a:buNone/>
            </a:pPr>
            <a:r>
              <a:rPr lang="de-DE" dirty="0"/>
              <a:t>(Film: https://www.youtube.com/watch?v=KzXxsCzD8mc) </a:t>
            </a:r>
          </a:p>
        </p:txBody>
      </p:sp>
    </p:spTree>
    <p:extLst>
      <p:ext uri="{BB962C8B-B14F-4D97-AF65-F5344CB8AC3E}">
        <p14:creationId xmlns:p14="http://schemas.microsoft.com/office/powerpoint/2010/main" val="3619100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8010-4792-F523-40F8-FB12AAF68FE5}"/>
              </a:ext>
            </a:extLst>
          </p:cNvPr>
          <p:cNvSpPr>
            <a:spLocks noGrp="1"/>
          </p:cNvSpPr>
          <p:nvPr>
            <p:ph type="title"/>
          </p:nvPr>
        </p:nvSpPr>
        <p:spPr/>
        <p:txBody>
          <a:bodyPr/>
          <a:lstStyle/>
          <a:p>
            <a:r>
              <a:rPr lang="de-DE" dirty="0"/>
              <a:t>Unterschiedliche Aspekte des technologischen Wandels</a:t>
            </a:r>
          </a:p>
        </p:txBody>
      </p:sp>
      <p:sp>
        <p:nvSpPr>
          <p:cNvPr id="3" name="Inhaltsplatzhalter 2">
            <a:extLst>
              <a:ext uri="{FF2B5EF4-FFF2-40B4-BE49-F238E27FC236}">
                <a16:creationId xmlns:a16="http://schemas.microsoft.com/office/drawing/2014/main" id="{8564A0AC-DDA0-EA7F-C913-E04A41C01C2D}"/>
              </a:ext>
            </a:extLst>
          </p:cNvPr>
          <p:cNvSpPr>
            <a:spLocks noGrp="1"/>
          </p:cNvSpPr>
          <p:nvPr>
            <p:ph idx="1"/>
          </p:nvPr>
        </p:nvSpPr>
        <p:spPr/>
        <p:txBody>
          <a:bodyPr/>
          <a:lstStyle/>
          <a:p>
            <a:r>
              <a:rPr lang="de-DE" b="1" dirty="0"/>
              <a:t>Voreingenommenheit von KI (z.B. Rassismus)</a:t>
            </a:r>
          </a:p>
          <a:p>
            <a:r>
              <a:rPr lang="de-DE" b="1" dirty="0"/>
              <a:t>Rechte und Verantwortung von KI </a:t>
            </a:r>
          </a:p>
          <a:p>
            <a:r>
              <a:rPr lang="de-DE" b="1" dirty="0"/>
              <a:t>Strukturelle Arbeitslosigkeit (digitalisierungsresistente Branchen) </a:t>
            </a:r>
          </a:p>
          <a:p>
            <a:pPr marL="0" indent="0">
              <a:buNone/>
            </a:pPr>
            <a:endParaRPr lang="de-DE" b="1" dirty="0"/>
          </a:p>
          <a:p>
            <a:r>
              <a:rPr lang="de-DE" dirty="0"/>
              <a:t>Datenschutz </a:t>
            </a:r>
          </a:p>
          <a:p>
            <a:r>
              <a:rPr lang="de-DE" dirty="0"/>
              <a:t>Energie und Umwelt </a:t>
            </a:r>
          </a:p>
          <a:p>
            <a:r>
              <a:rPr lang="de-DE" dirty="0"/>
              <a:t>Konsum und Unterhaltung (</a:t>
            </a:r>
            <a:r>
              <a:rPr lang="de-DE" dirty="0" err="1"/>
              <a:t>Social</a:t>
            </a:r>
            <a:r>
              <a:rPr lang="de-DE" dirty="0"/>
              <a:t> Media, Shopping, ...)  </a:t>
            </a:r>
          </a:p>
        </p:txBody>
      </p:sp>
    </p:spTree>
    <p:extLst>
      <p:ext uri="{BB962C8B-B14F-4D97-AF65-F5344CB8AC3E}">
        <p14:creationId xmlns:p14="http://schemas.microsoft.com/office/powerpoint/2010/main" val="692230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8010-4792-F523-40F8-FB12AAF68FE5}"/>
              </a:ext>
            </a:extLst>
          </p:cNvPr>
          <p:cNvSpPr>
            <a:spLocks noGrp="1"/>
          </p:cNvSpPr>
          <p:nvPr>
            <p:ph type="title"/>
          </p:nvPr>
        </p:nvSpPr>
        <p:spPr/>
        <p:txBody>
          <a:bodyPr/>
          <a:lstStyle/>
          <a:p>
            <a:r>
              <a:rPr lang="de-DE" dirty="0"/>
              <a:t>Unterschiedliche Aspekte des technologischen Wandels</a:t>
            </a:r>
          </a:p>
        </p:txBody>
      </p:sp>
      <p:sp>
        <p:nvSpPr>
          <p:cNvPr id="3" name="Inhaltsplatzhalter 2">
            <a:extLst>
              <a:ext uri="{FF2B5EF4-FFF2-40B4-BE49-F238E27FC236}">
                <a16:creationId xmlns:a16="http://schemas.microsoft.com/office/drawing/2014/main" id="{8564A0AC-DDA0-EA7F-C913-E04A41C01C2D}"/>
              </a:ext>
            </a:extLst>
          </p:cNvPr>
          <p:cNvSpPr>
            <a:spLocks noGrp="1"/>
          </p:cNvSpPr>
          <p:nvPr>
            <p:ph idx="1"/>
          </p:nvPr>
        </p:nvSpPr>
        <p:spPr/>
        <p:txBody>
          <a:bodyPr>
            <a:normAutofit/>
          </a:bodyPr>
          <a:lstStyle/>
          <a:p>
            <a:pPr marL="0" indent="0">
              <a:buNone/>
            </a:pPr>
            <a:r>
              <a:rPr lang="de-DE" b="1" dirty="0"/>
              <a:t>Auftrag</a:t>
            </a:r>
            <a:r>
              <a:rPr lang="de-DE" dirty="0"/>
              <a:t>: </a:t>
            </a:r>
          </a:p>
          <a:p>
            <a:pPr marL="514350" indent="-514350">
              <a:buFont typeface="+mj-lt"/>
              <a:buAutoNum type="arabicPeriod"/>
            </a:pPr>
            <a:r>
              <a:rPr lang="de-DE" dirty="0"/>
              <a:t>Sie haben sich in Ihrer Gruppe für ein 1. Thema und ein 2. Thema entschieden. </a:t>
            </a:r>
          </a:p>
          <a:p>
            <a:pPr marL="514350" indent="-514350">
              <a:buFont typeface="+mj-lt"/>
              <a:buAutoNum type="arabicPeriod"/>
            </a:pPr>
            <a:r>
              <a:rPr lang="de-DE" dirty="0"/>
              <a:t>Recherchieren Sie zu Ihren Themen und beantworten Sie die Fragen im Auftrag dazu. </a:t>
            </a:r>
          </a:p>
          <a:p>
            <a:pPr marL="514350" indent="-514350">
              <a:buFont typeface="+mj-lt"/>
              <a:buAutoNum type="arabicPeriod"/>
            </a:pPr>
            <a:r>
              <a:rPr lang="de-DE" dirty="0"/>
              <a:t>Erstellen Sie eine übersichtliche </a:t>
            </a:r>
            <a:r>
              <a:rPr lang="de-DE" dirty="0" err="1"/>
              <a:t>Powerpoint</a:t>
            </a:r>
            <a:r>
              <a:rPr lang="de-DE" dirty="0"/>
              <a:t>-Präsentation zu Ihrem Thema. </a:t>
            </a:r>
          </a:p>
          <a:p>
            <a:pPr marL="514350" indent="-514350">
              <a:buFont typeface="+mj-lt"/>
              <a:buAutoNum type="arabicPeriod"/>
            </a:pPr>
            <a:r>
              <a:rPr lang="de-DE" dirty="0"/>
              <a:t>Präsentieren Sie Ihr Thema der Klasse </a:t>
            </a:r>
          </a:p>
          <a:p>
            <a:pPr marL="514350" indent="-514350">
              <a:buFont typeface="+mj-lt"/>
              <a:buAutoNum type="arabicPeriod"/>
            </a:pPr>
            <a:r>
              <a:rPr lang="de-DE" dirty="0"/>
              <a:t>Machen Sie sich Notizen zu den Themen. </a:t>
            </a:r>
          </a:p>
          <a:p>
            <a:pPr marL="514350" indent="-514350">
              <a:buFont typeface="+mj-lt"/>
              <a:buAutoNum type="arabicPeriod"/>
            </a:pPr>
            <a:endParaRPr lang="de-DE" dirty="0"/>
          </a:p>
        </p:txBody>
      </p:sp>
    </p:spTree>
    <p:extLst>
      <p:ext uri="{BB962C8B-B14F-4D97-AF65-F5344CB8AC3E}">
        <p14:creationId xmlns:p14="http://schemas.microsoft.com/office/powerpoint/2010/main" val="791418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8010-4792-F523-40F8-FB12AAF68FE5}"/>
              </a:ext>
            </a:extLst>
          </p:cNvPr>
          <p:cNvSpPr>
            <a:spLocks noGrp="1"/>
          </p:cNvSpPr>
          <p:nvPr>
            <p:ph type="title"/>
          </p:nvPr>
        </p:nvSpPr>
        <p:spPr/>
        <p:txBody>
          <a:bodyPr/>
          <a:lstStyle/>
          <a:p>
            <a:r>
              <a:rPr lang="de-DE" dirty="0"/>
              <a:t>Zusammenleben Maschine und Maschine</a:t>
            </a:r>
          </a:p>
        </p:txBody>
      </p:sp>
      <p:sp>
        <p:nvSpPr>
          <p:cNvPr id="3" name="Inhaltsplatzhalter 2">
            <a:extLst>
              <a:ext uri="{FF2B5EF4-FFF2-40B4-BE49-F238E27FC236}">
                <a16:creationId xmlns:a16="http://schemas.microsoft.com/office/drawing/2014/main" id="{8564A0AC-DDA0-EA7F-C913-E04A41C01C2D}"/>
              </a:ext>
            </a:extLst>
          </p:cNvPr>
          <p:cNvSpPr>
            <a:spLocks noGrp="1"/>
          </p:cNvSpPr>
          <p:nvPr>
            <p:ph idx="1"/>
          </p:nvPr>
        </p:nvSpPr>
        <p:spPr/>
        <p:txBody>
          <a:bodyPr/>
          <a:lstStyle/>
          <a:p>
            <a:pPr marL="0" indent="0">
              <a:buNone/>
            </a:pPr>
            <a:r>
              <a:rPr lang="de-DE" dirty="0"/>
              <a:t>Wenn sich zwei Maschinen miteinander unterhalten möchten ... </a:t>
            </a:r>
          </a:p>
          <a:p>
            <a:pPr marL="0" indent="0">
              <a:buNone/>
            </a:pPr>
            <a:endParaRPr lang="de-DE" dirty="0"/>
          </a:p>
          <a:p>
            <a:pPr marL="0" indent="0">
              <a:buNone/>
            </a:pPr>
            <a:r>
              <a:rPr lang="de-DE" dirty="0"/>
              <a:t>https://www.youtube.com/watch?v=WnzlbyTZsQY&amp;t=2s </a:t>
            </a:r>
          </a:p>
        </p:txBody>
      </p:sp>
    </p:spTree>
    <p:extLst>
      <p:ext uri="{BB962C8B-B14F-4D97-AF65-F5344CB8AC3E}">
        <p14:creationId xmlns:p14="http://schemas.microsoft.com/office/powerpoint/2010/main" val="291668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8010-4792-F523-40F8-FB12AAF68FE5}"/>
              </a:ext>
            </a:extLst>
          </p:cNvPr>
          <p:cNvSpPr>
            <a:spLocks noGrp="1"/>
          </p:cNvSpPr>
          <p:nvPr>
            <p:ph type="title"/>
          </p:nvPr>
        </p:nvSpPr>
        <p:spPr/>
        <p:txBody>
          <a:bodyPr/>
          <a:lstStyle/>
          <a:p>
            <a:r>
              <a:rPr lang="de-DE" dirty="0"/>
              <a:t>Zusammenleben Maschine und Maschine</a:t>
            </a:r>
          </a:p>
        </p:txBody>
      </p:sp>
      <p:sp>
        <p:nvSpPr>
          <p:cNvPr id="3" name="Inhaltsplatzhalter 2">
            <a:extLst>
              <a:ext uri="{FF2B5EF4-FFF2-40B4-BE49-F238E27FC236}">
                <a16:creationId xmlns:a16="http://schemas.microsoft.com/office/drawing/2014/main" id="{8564A0AC-DDA0-EA7F-C913-E04A41C01C2D}"/>
              </a:ext>
            </a:extLst>
          </p:cNvPr>
          <p:cNvSpPr>
            <a:spLocks noGrp="1"/>
          </p:cNvSpPr>
          <p:nvPr>
            <p:ph idx="1"/>
          </p:nvPr>
        </p:nvSpPr>
        <p:spPr/>
        <p:txBody>
          <a:bodyPr/>
          <a:lstStyle/>
          <a:p>
            <a:pPr marL="0" indent="0">
              <a:buNone/>
            </a:pPr>
            <a:r>
              <a:rPr lang="de-DE" dirty="0"/>
              <a:t>Künstliche Intelligenzen können auch zusammenarbeiten! </a:t>
            </a:r>
          </a:p>
          <a:p>
            <a:pPr marL="0" indent="0">
              <a:buNone/>
            </a:pPr>
            <a:endParaRPr lang="de-DE" dirty="0"/>
          </a:p>
          <a:p>
            <a:pPr marL="0" indent="0">
              <a:buNone/>
            </a:pPr>
            <a:r>
              <a:rPr lang="de-DE" dirty="0"/>
              <a:t>https://</a:t>
            </a:r>
            <a:r>
              <a:rPr lang="de-DE" dirty="0" err="1"/>
              <a:t>www.youtube.com</a:t>
            </a:r>
            <a:r>
              <a:rPr lang="de-DE" dirty="0"/>
              <a:t>/</a:t>
            </a:r>
            <a:r>
              <a:rPr lang="de-DE" dirty="0" err="1"/>
              <a:t>watch?v</a:t>
            </a:r>
            <a:r>
              <a:rPr lang="de-DE" dirty="0"/>
              <a:t>=ZD1H70aQc7U</a:t>
            </a:r>
          </a:p>
        </p:txBody>
      </p:sp>
    </p:spTree>
    <p:extLst>
      <p:ext uri="{BB962C8B-B14F-4D97-AF65-F5344CB8AC3E}">
        <p14:creationId xmlns:p14="http://schemas.microsoft.com/office/powerpoint/2010/main" val="3845261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7295A52-52E4-0C28-7692-030A7A900E28}"/>
              </a:ext>
            </a:extLst>
          </p:cNvPr>
          <p:cNvSpPr>
            <a:spLocks noGrp="1"/>
          </p:cNvSpPr>
          <p:nvPr>
            <p:ph type="title"/>
          </p:nvPr>
        </p:nvSpPr>
        <p:spPr>
          <a:xfrm>
            <a:off x="838200" y="1454556"/>
            <a:ext cx="10515600" cy="2852737"/>
          </a:xfrm>
        </p:spPr>
        <p:txBody>
          <a:bodyPr/>
          <a:lstStyle/>
          <a:p>
            <a:r>
              <a:rPr lang="de-DE" dirty="0"/>
              <a:t>Stadt </a:t>
            </a:r>
            <a:r>
              <a:rPr lang="de-DE" dirty="0" err="1"/>
              <a:t>Futuris</a:t>
            </a:r>
            <a:endParaRPr lang="de-DE" dirty="0"/>
          </a:p>
        </p:txBody>
      </p:sp>
      <p:sp>
        <p:nvSpPr>
          <p:cNvPr id="5" name="Textplatzhalter 4">
            <a:extLst>
              <a:ext uri="{FF2B5EF4-FFF2-40B4-BE49-F238E27FC236}">
                <a16:creationId xmlns:a16="http://schemas.microsoft.com/office/drawing/2014/main" id="{D28E2313-4E0B-C602-E207-65F2DAB2B481}"/>
              </a:ext>
            </a:extLst>
          </p:cNvPr>
          <p:cNvSpPr>
            <a:spLocks noGrp="1"/>
          </p:cNvSpPr>
          <p:nvPr>
            <p:ph type="body" idx="1"/>
          </p:nvPr>
        </p:nvSpPr>
        <p:spPr>
          <a:xfrm>
            <a:off x="838200" y="4653350"/>
            <a:ext cx="10515600" cy="1500187"/>
          </a:xfrm>
        </p:spPr>
        <p:txBody>
          <a:bodyPr/>
          <a:lstStyle/>
          <a:p>
            <a:r>
              <a:rPr lang="de-DE" dirty="0"/>
              <a:t>Fallbeispiel als Diskussionsgrundlage</a:t>
            </a:r>
          </a:p>
        </p:txBody>
      </p:sp>
      <p:pic>
        <p:nvPicPr>
          <p:cNvPr id="8" name="Grafik 7" descr="Ein Bild, das Phase, lila, dunkel, Nacht enthält.&#10;&#10;Automatisch generierte Beschreibung">
            <a:extLst>
              <a:ext uri="{FF2B5EF4-FFF2-40B4-BE49-F238E27FC236}">
                <a16:creationId xmlns:a16="http://schemas.microsoft.com/office/drawing/2014/main" id="{8857DD2D-2A13-7967-D94B-705FDB153DE9}"/>
              </a:ext>
            </a:extLst>
          </p:cNvPr>
          <p:cNvPicPr>
            <a:picLocks noChangeAspect="1"/>
          </p:cNvPicPr>
          <p:nvPr/>
        </p:nvPicPr>
        <p:blipFill>
          <a:blip r:embed="rId2">
            <a:alphaModFix amt="85000"/>
          </a:blip>
          <a:stretch>
            <a:fillRect/>
          </a:stretch>
        </p:blipFill>
        <p:spPr>
          <a:xfrm rot="567447">
            <a:off x="6784524" y="-929019"/>
            <a:ext cx="8377599" cy="9073514"/>
          </a:xfrm>
          <a:prstGeom prst="ellipse">
            <a:avLst/>
          </a:prstGeom>
          <a:ln w="28575">
            <a:solidFill>
              <a:schemeClr val="tx1"/>
            </a:solidFill>
          </a:ln>
        </p:spPr>
      </p:pic>
      <p:cxnSp>
        <p:nvCxnSpPr>
          <p:cNvPr id="12" name="Gerade Verbindung 11">
            <a:extLst>
              <a:ext uri="{FF2B5EF4-FFF2-40B4-BE49-F238E27FC236}">
                <a16:creationId xmlns:a16="http://schemas.microsoft.com/office/drawing/2014/main" id="{99F0192E-FE8C-9A1A-3EAC-BDDFB1D72F7F}"/>
              </a:ext>
            </a:extLst>
          </p:cNvPr>
          <p:cNvCxnSpPr/>
          <p:nvPr/>
        </p:nvCxnSpPr>
        <p:spPr>
          <a:xfrm>
            <a:off x="838200" y="4489153"/>
            <a:ext cx="56263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175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D8AE84-8B8B-0996-D7C1-E485EF56598D}"/>
              </a:ext>
            </a:extLst>
          </p:cNvPr>
          <p:cNvSpPr>
            <a:spLocks noGrp="1"/>
          </p:cNvSpPr>
          <p:nvPr>
            <p:ph type="title"/>
          </p:nvPr>
        </p:nvSpPr>
        <p:spPr/>
        <p:txBody>
          <a:bodyPr/>
          <a:lstStyle/>
          <a:p>
            <a:r>
              <a:rPr lang="de-DE" dirty="0"/>
              <a:t>Auftrag</a:t>
            </a:r>
          </a:p>
        </p:txBody>
      </p:sp>
      <p:sp>
        <p:nvSpPr>
          <p:cNvPr id="3" name="Inhaltsplatzhalter 2">
            <a:extLst>
              <a:ext uri="{FF2B5EF4-FFF2-40B4-BE49-F238E27FC236}">
                <a16:creationId xmlns:a16="http://schemas.microsoft.com/office/drawing/2014/main" id="{564CB776-01B6-3C76-3D8F-075C2E6CBED8}"/>
              </a:ext>
            </a:extLst>
          </p:cNvPr>
          <p:cNvSpPr>
            <a:spLocks noGrp="1"/>
          </p:cNvSpPr>
          <p:nvPr>
            <p:ph idx="1"/>
          </p:nvPr>
        </p:nvSpPr>
        <p:spPr/>
        <p:txBody>
          <a:bodyPr/>
          <a:lstStyle/>
          <a:p>
            <a:r>
              <a:rPr lang="de-DE" dirty="0"/>
              <a:t>Sie sehen nun ein Fallbeispiel der Stadt </a:t>
            </a:r>
            <a:r>
              <a:rPr lang="de-DE" dirty="0" err="1"/>
              <a:t>Futuris</a:t>
            </a:r>
            <a:r>
              <a:rPr lang="de-DE" dirty="0"/>
              <a:t>. </a:t>
            </a:r>
          </a:p>
          <a:p>
            <a:r>
              <a:rPr lang="de-DE" dirty="0"/>
              <a:t>Pro Situation ist die Hälfte der Gruppe „Pro“ und die andere Seite „Contra“. Überlegen Sie sich Argumente. </a:t>
            </a:r>
          </a:p>
          <a:p>
            <a:r>
              <a:rPr lang="de-DE" dirty="0" err="1"/>
              <a:t>Anschliessend</a:t>
            </a:r>
            <a:r>
              <a:rPr lang="de-DE" dirty="0"/>
              <a:t> diskutieren wir gemeinsam darüber. </a:t>
            </a:r>
          </a:p>
        </p:txBody>
      </p:sp>
    </p:spTree>
    <p:extLst>
      <p:ext uri="{BB962C8B-B14F-4D97-AF65-F5344CB8AC3E}">
        <p14:creationId xmlns:p14="http://schemas.microsoft.com/office/powerpoint/2010/main" val="420393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418FDB-2457-3C4B-4AF7-A8BF72031552}"/>
              </a:ext>
            </a:extLst>
          </p:cNvPr>
          <p:cNvSpPr>
            <a:spLocks noGrp="1"/>
          </p:cNvSpPr>
          <p:nvPr>
            <p:ph type="title"/>
          </p:nvPr>
        </p:nvSpPr>
        <p:spPr/>
        <p:txBody>
          <a:bodyPr/>
          <a:lstStyle/>
          <a:p>
            <a:r>
              <a:rPr lang="de-DE" dirty="0"/>
              <a:t>Was soll die KI können?</a:t>
            </a:r>
          </a:p>
        </p:txBody>
      </p:sp>
      <p:sp>
        <p:nvSpPr>
          <p:cNvPr id="3" name="Inhaltsplatzhalter 2">
            <a:extLst>
              <a:ext uri="{FF2B5EF4-FFF2-40B4-BE49-F238E27FC236}">
                <a16:creationId xmlns:a16="http://schemas.microsoft.com/office/drawing/2014/main" id="{979481C3-67F8-A390-818C-C0C7A188D3F5}"/>
              </a:ext>
            </a:extLst>
          </p:cNvPr>
          <p:cNvSpPr>
            <a:spLocks noGrp="1"/>
          </p:cNvSpPr>
          <p:nvPr>
            <p:ph idx="1"/>
          </p:nvPr>
        </p:nvSpPr>
        <p:spPr/>
        <p:txBody>
          <a:bodyPr/>
          <a:lstStyle/>
          <a:p>
            <a:pPr marL="0" indent="0">
              <a:buNone/>
            </a:pPr>
            <a:r>
              <a:rPr lang="de-DE" b="1" dirty="0"/>
              <a:t>Ziel</a:t>
            </a:r>
            <a:r>
              <a:rPr lang="de-DE" dirty="0"/>
              <a:t>: Unsere KI soll Handschrift erkennen </a:t>
            </a:r>
          </a:p>
          <a:p>
            <a:pPr marL="0" indent="0">
              <a:buNone/>
            </a:pPr>
            <a:endParaRPr lang="de-DE" dirty="0"/>
          </a:p>
          <a:p>
            <a:pPr marL="514350" indent="-514350">
              <a:buFont typeface="+mj-lt"/>
              <a:buAutoNum type="arabicPeriod"/>
            </a:pPr>
            <a:r>
              <a:rPr lang="de-DE" dirty="0"/>
              <a:t>Mehrere Kategorien definieren</a:t>
            </a:r>
          </a:p>
          <a:p>
            <a:pPr marL="514350" indent="-514350">
              <a:buFont typeface="+mj-lt"/>
              <a:buAutoNum type="arabicPeriod"/>
            </a:pPr>
            <a:r>
              <a:rPr lang="de-DE" dirty="0"/>
              <a:t>Befüllen von Kategorien mit Buchstaben oder Wörter</a:t>
            </a:r>
          </a:p>
          <a:p>
            <a:pPr marL="514350" indent="-514350">
              <a:buFont typeface="+mj-lt"/>
              <a:buAutoNum type="arabicPeriod"/>
            </a:pPr>
            <a:r>
              <a:rPr lang="de-DE" dirty="0"/>
              <a:t> Testen vom Modell </a:t>
            </a:r>
          </a:p>
        </p:txBody>
      </p:sp>
    </p:spTree>
    <p:extLst>
      <p:ext uri="{BB962C8B-B14F-4D97-AF65-F5344CB8AC3E}">
        <p14:creationId xmlns:p14="http://schemas.microsoft.com/office/powerpoint/2010/main" val="114401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5C07E-14A0-7D8E-8C32-887FF743FCB6}"/>
              </a:ext>
            </a:extLst>
          </p:cNvPr>
          <p:cNvSpPr>
            <a:spLocks noGrp="1"/>
          </p:cNvSpPr>
          <p:nvPr>
            <p:ph type="title"/>
          </p:nvPr>
        </p:nvSpPr>
        <p:spPr/>
        <p:txBody>
          <a:bodyPr/>
          <a:lstStyle/>
          <a:p>
            <a:r>
              <a:rPr lang="de-DE" dirty="0"/>
              <a:t>Fallbeispiel: Stadt </a:t>
            </a:r>
            <a:r>
              <a:rPr lang="de-DE" dirty="0" err="1"/>
              <a:t>Futuris</a:t>
            </a:r>
            <a:endParaRPr lang="de-DE" dirty="0"/>
          </a:p>
        </p:txBody>
      </p:sp>
      <p:sp>
        <p:nvSpPr>
          <p:cNvPr id="3" name="Inhaltsplatzhalter 2">
            <a:extLst>
              <a:ext uri="{FF2B5EF4-FFF2-40B4-BE49-F238E27FC236}">
                <a16:creationId xmlns:a16="http://schemas.microsoft.com/office/drawing/2014/main" id="{C420680F-3117-FABF-0179-EC74EA749312}"/>
              </a:ext>
            </a:extLst>
          </p:cNvPr>
          <p:cNvSpPr>
            <a:spLocks noGrp="1"/>
          </p:cNvSpPr>
          <p:nvPr>
            <p:ph idx="1"/>
          </p:nvPr>
        </p:nvSpPr>
        <p:spPr>
          <a:xfrm>
            <a:off x="838200" y="1466850"/>
            <a:ext cx="10515600" cy="5181600"/>
          </a:xfrm>
        </p:spPr>
        <p:txBody>
          <a:bodyPr>
            <a:normAutofit fontScale="92500" lnSpcReduction="10000"/>
          </a:bodyPr>
          <a:lstStyle/>
          <a:p>
            <a:pPr marL="0" indent="0">
              <a:lnSpc>
                <a:spcPct val="110000"/>
              </a:lnSpc>
              <a:buNone/>
            </a:pPr>
            <a:r>
              <a:rPr lang="de-DE" sz="2400" dirty="0"/>
              <a:t>Die digitalen Technologien in </a:t>
            </a:r>
            <a:r>
              <a:rPr lang="de-DE" sz="2400" dirty="0" err="1"/>
              <a:t>Futuris</a:t>
            </a:r>
            <a:r>
              <a:rPr lang="de-DE" sz="2400" dirty="0"/>
              <a:t> sind untereinander vernetzt, sammeln zahlreiche Daten und verknüpfen diese. Eine Verarbeitung all dieser Daten führt zu einem ausführlichen persönlichen Datenprofil, welches in das Aura-Level-System überführt wird. Im Rahmen des Punktesystems werden sozial akzeptable Verhaltensweisen belohnt, welche die Gemeinschaft fördern. Die </a:t>
            </a:r>
            <a:r>
              <a:rPr lang="de-DE" sz="2400" dirty="0" err="1"/>
              <a:t>Bürger:innen</a:t>
            </a:r>
            <a:r>
              <a:rPr lang="de-DE" sz="2400" dirty="0"/>
              <a:t> aus </a:t>
            </a:r>
            <a:r>
              <a:rPr lang="de-DE" sz="2400" dirty="0" err="1"/>
              <a:t>Futuris</a:t>
            </a:r>
            <a:r>
              <a:rPr lang="de-DE" sz="2400" dirty="0"/>
              <a:t> werden auf der Grundlage von festgelegten Regeln und Werten kontrolliert, die das gesellschaftliche System prägen. Menschen, die den Regeln gehorchen sammeln Punkte, wohingegen das Brechen von Regeln mit dem Verlust von Punkten bestraft wird. Ein hoher Punktestand führt zu Privilegien und Einfluss. Die Konsequenzen eines niedrigen Punktestandes sind nicht zu unterschätzen. Nicht nur mindern sie den sozialen Status und damit die Anerkennung vom sozialen Umfeld, sie können im Ernstfall zu Reiseeinschränkungen oder gar zum Jobverlust führen.</a:t>
            </a:r>
          </a:p>
        </p:txBody>
      </p:sp>
    </p:spTree>
    <p:extLst>
      <p:ext uri="{BB962C8B-B14F-4D97-AF65-F5344CB8AC3E}">
        <p14:creationId xmlns:p14="http://schemas.microsoft.com/office/powerpoint/2010/main" val="838452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3A5E7F-43B6-C072-48D6-F3C8F9B2428E}"/>
              </a:ext>
            </a:extLst>
          </p:cNvPr>
          <p:cNvSpPr>
            <a:spLocks noGrp="1"/>
          </p:cNvSpPr>
          <p:nvPr>
            <p:ph type="title"/>
          </p:nvPr>
        </p:nvSpPr>
        <p:spPr/>
        <p:txBody>
          <a:bodyPr/>
          <a:lstStyle/>
          <a:p>
            <a:r>
              <a:rPr lang="de-DE" dirty="0"/>
              <a:t>Situation A </a:t>
            </a:r>
          </a:p>
        </p:txBody>
      </p:sp>
      <p:sp>
        <p:nvSpPr>
          <p:cNvPr id="3" name="Inhaltsplatzhalter 2">
            <a:extLst>
              <a:ext uri="{FF2B5EF4-FFF2-40B4-BE49-F238E27FC236}">
                <a16:creationId xmlns:a16="http://schemas.microsoft.com/office/drawing/2014/main" id="{7D98806A-8018-C555-A746-711A8959114C}"/>
              </a:ext>
            </a:extLst>
          </p:cNvPr>
          <p:cNvSpPr>
            <a:spLocks noGrp="1"/>
          </p:cNvSpPr>
          <p:nvPr>
            <p:ph idx="1"/>
          </p:nvPr>
        </p:nvSpPr>
        <p:spPr/>
        <p:txBody>
          <a:bodyPr>
            <a:normAutofit fontScale="92500" lnSpcReduction="10000"/>
          </a:bodyPr>
          <a:lstStyle/>
          <a:p>
            <a:pPr marL="0" indent="0">
              <a:buNone/>
            </a:pPr>
            <a:r>
              <a:rPr lang="de-DE" b="1" dirty="0"/>
              <a:t>Gesichtserkennung bei inakzeptablem Verhalten</a:t>
            </a:r>
          </a:p>
          <a:p>
            <a:pPr marL="0" indent="0">
              <a:buNone/>
            </a:pPr>
            <a:r>
              <a:rPr lang="de-DE" dirty="0"/>
              <a:t>Die sicherste Stadt des Universums: das ist </a:t>
            </a:r>
            <a:r>
              <a:rPr lang="de-DE" dirty="0" err="1"/>
              <a:t>Futuris</a:t>
            </a:r>
            <a:r>
              <a:rPr lang="de-DE" dirty="0"/>
              <a:t> durch Software zur Gesichtserkennung geworden. Die KI erkennt sozial inakzeptables Verhalten und kann es Personen zuordnen – mit einer Genauigkeit von 92,75%. Dafür erstellt die Bilderkennungssoftware ein 3D-Profil des Gesichts. Das enthält zum Beispiel die Abstände zwischen den Augen, Nase und Mund oder Oberflächenstrukturen. Auch die Blickbewegungen der digitalen Netzhaut oder die persönliche Identifikationsnummer wertet die Software aus. Lass dich also bloß nicht von einer Kamera erwischen, denn selbst Sonnenbrille, Masken oder Kopfbedeckungen können deine Identität vor der KI nicht verstecken.</a:t>
            </a:r>
          </a:p>
          <a:p>
            <a:pPr marL="0" indent="0">
              <a:buNone/>
            </a:pPr>
            <a:endParaRPr lang="de-DE" dirty="0"/>
          </a:p>
        </p:txBody>
      </p:sp>
    </p:spTree>
    <p:extLst>
      <p:ext uri="{BB962C8B-B14F-4D97-AF65-F5344CB8AC3E}">
        <p14:creationId xmlns:p14="http://schemas.microsoft.com/office/powerpoint/2010/main" val="4029939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enthält.&#10;&#10;Automatisch generierte Beschreibung">
            <a:extLst>
              <a:ext uri="{FF2B5EF4-FFF2-40B4-BE49-F238E27FC236}">
                <a16:creationId xmlns:a16="http://schemas.microsoft.com/office/drawing/2014/main" id="{F3A60DEC-1B80-0269-D3F8-7D153AF28BC1}"/>
              </a:ext>
            </a:extLst>
          </p:cNvPr>
          <p:cNvPicPr>
            <a:picLocks noChangeAspect="1"/>
          </p:cNvPicPr>
          <p:nvPr/>
        </p:nvPicPr>
        <p:blipFill rotWithShape="1">
          <a:blip r:embed="rId3"/>
          <a:srcRect r="1724"/>
          <a:stretch/>
        </p:blipFill>
        <p:spPr>
          <a:xfrm>
            <a:off x="1238250" y="0"/>
            <a:ext cx="9715500" cy="5195995"/>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406FBED7-1956-5328-147D-548D54A4F9BB}"/>
              </a:ext>
            </a:extLst>
          </p:cNvPr>
          <p:cNvPicPr>
            <a:picLocks noChangeAspect="1"/>
          </p:cNvPicPr>
          <p:nvPr/>
        </p:nvPicPr>
        <p:blipFill>
          <a:blip r:embed="rId4"/>
          <a:stretch>
            <a:fillRect/>
          </a:stretch>
        </p:blipFill>
        <p:spPr>
          <a:xfrm>
            <a:off x="1238250" y="5093988"/>
            <a:ext cx="9715500" cy="1764012"/>
          </a:xfrm>
          <a:prstGeom prst="rect">
            <a:avLst/>
          </a:prstGeom>
        </p:spPr>
      </p:pic>
    </p:spTree>
    <p:extLst>
      <p:ext uri="{BB962C8B-B14F-4D97-AF65-F5344CB8AC3E}">
        <p14:creationId xmlns:p14="http://schemas.microsoft.com/office/powerpoint/2010/main" val="2890449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49466-F136-7177-BCD7-B90387632699}"/>
              </a:ext>
            </a:extLst>
          </p:cNvPr>
          <p:cNvSpPr>
            <a:spLocks noGrp="1"/>
          </p:cNvSpPr>
          <p:nvPr>
            <p:ph type="title"/>
          </p:nvPr>
        </p:nvSpPr>
        <p:spPr/>
        <p:txBody>
          <a:bodyPr/>
          <a:lstStyle/>
          <a:p>
            <a:r>
              <a:rPr lang="de-DE" dirty="0"/>
              <a:t>Situation B</a:t>
            </a:r>
          </a:p>
        </p:txBody>
      </p:sp>
      <p:sp>
        <p:nvSpPr>
          <p:cNvPr id="3" name="Inhaltsplatzhalter 2">
            <a:extLst>
              <a:ext uri="{FF2B5EF4-FFF2-40B4-BE49-F238E27FC236}">
                <a16:creationId xmlns:a16="http://schemas.microsoft.com/office/drawing/2014/main" id="{FB3708A7-6764-E376-15CA-E9437C6FBF23}"/>
              </a:ext>
            </a:extLst>
          </p:cNvPr>
          <p:cNvSpPr>
            <a:spLocks noGrp="1"/>
          </p:cNvSpPr>
          <p:nvPr>
            <p:ph idx="1"/>
          </p:nvPr>
        </p:nvSpPr>
        <p:spPr/>
        <p:txBody>
          <a:bodyPr>
            <a:normAutofit lnSpcReduction="10000"/>
          </a:bodyPr>
          <a:lstStyle/>
          <a:p>
            <a:pPr marL="0" indent="0">
              <a:buNone/>
            </a:pPr>
            <a:r>
              <a:rPr lang="de-DE" b="1" dirty="0"/>
              <a:t>Punkte im Aura-Level-System</a:t>
            </a:r>
          </a:p>
          <a:p>
            <a:pPr marL="0" indent="0">
              <a:buNone/>
            </a:pPr>
            <a:r>
              <a:rPr lang="de-DE" dirty="0"/>
              <a:t>Ein soziales Punktesystem sorgt in </a:t>
            </a:r>
            <a:r>
              <a:rPr lang="de-DE" dirty="0" err="1"/>
              <a:t>Futuris</a:t>
            </a:r>
            <a:r>
              <a:rPr lang="de-DE" dirty="0"/>
              <a:t> für eine gesunde und bewusst lebende Gesellschaft. Wenn du viel Sport treibst, dich ausgewogen ernährst und die Finger vom Alkohol lässt, erhältst du Punkte im sogenannten Aura-Level-System. Außerdem profitierst du von zahlreichen Vorteilen: Du musst weniger für deine Krankenkasse bezahlen oder kannst dich bei einer kostenlosen Massage entspannen. Punktabzug gibt es dagegen für Genussmittel, Fast Food, Süßigkeiten und Chips. Sportmuffel zahlen höhere Versicherungsbeiträge und erhalten weniger medizinische Zusatzleistungen.</a:t>
            </a:r>
          </a:p>
          <a:p>
            <a:pPr marL="0" indent="0">
              <a:buNone/>
            </a:pPr>
            <a:endParaRPr lang="de-DE" dirty="0"/>
          </a:p>
        </p:txBody>
      </p:sp>
    </p:spTree>
    <p:extLst>
      <p:ext uri="{BB962C8B-B14F-4D97-AF65-F5344CB8AC3E}">
        <p14:creationId xmlns:p14="http://schemas.microsoft.com/office/powerpoint/2010/main" val="3323226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2B503228-5226-B9F4-9950-A9EC487E2585}"/>
              </a:ext>
            </a:extLst>
          </p:cNvPr>
          <p:cNvPicPr>
            <a:picLocks noChangeAspect="1"/>
          </p:cNvPicPr>
          <p:nvPr/>
        </p:nvPicPr>
        <p:blipFill>
          <a:blip r:embed="rId2"/>
          <a:stretch>
            <a:fillRect/>
          </a:stretch>
        </p:blipFill>
        <p:spPr>
          <a:xfrm>
            <a:off x="1462087" y="190500"/>
            <a:ext cx="9267825" cy="4925913"/>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C5EF535A-A075-75B6-C836-0604262E6B97}"/>
              </a:ext>
            </a:extLst>
          </p:cNvPr>
          <p:cNvPicPr>
            <a:picLocks noChangeAspect="1"/>
          </p:cNvPicPr>
          <p:nvPr/>
        </p:nvPicPr>
        <p:blipFill rotWithShape="1">
          <a:blip r:embed="rId3"/>
          <a:srcRect l="2107" t="20350" r="1695"/>
          <a:stretch/>
        </p:blipFill>
        <p:spPr>
          <a:xfrm>
            <a:off x="1462087" y="5059263"/>
            <a:ext cx="9267825" cy="1610184"/>
          </a:xfrm>
          <a:prstGeom prst="rect">
            <a:avLst/>
          </a:prstGeom>
        </p:spPr>
      </p:pic>
    </p:spTree>
    <p:extLst>
      <p:ext uri="{BB962C8B-B14F-4D97-AF65-F5344CB8AC3E}">
        <p14:creationId xmlns:p14="http://schemas.microsoft.com/office/powerpoint/2010/main" val="1748666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EFC0EE-074C-6FA4-1097-E2E5C2E7AA78}"/>
              </a:ext>
            </a:extLst>
          </p:cNvPr>
          <p:cNvSpPr>
            <a:spLocks noGrp="1"/>
          </p:cNvSpPr>
          <p:nvPr>
            <p:ph type="title"/>
          </p:nvPr>
        </p:nvSpPr>
        <p:spPr/>
        <p:txBody>
          <a:bodyPr/>
          <a:lstStyle/>
          <a:p>
            <a:r>
              <a:rPr lang="de-DE" dirty="0"/>
              <a:t>Situation C</a:t>
            </a:r>
          </a:p>
        </p:txBody>
      </p:sp>
      <p:sp>
        <p:nvSpPr>
          <p:cNvPr id="3" name="Inhaltsplatzhalter 2">
            <a:extLst>
              <a:ext uri="{FF2B5EF4-FFF2-40B4-BE49-F238E27FC236}">
                <a16:creationId xmlns:a16="http://schemas.microsoft.com/office/drawing/2014/main" id="{56E24940-0AF4-74B8-2B67-9A176BA884E6}"/>
              </a:ext>
            </a:extLst>
          </p:cNvPr>
          <p:cNvSpPr>
            <a:spLocks noGrp="1"/>
          </p:cNvSpPr>
          <p:nvPr>
            <p:ph idx="1"/>
          </p:nvPr>
        </p:nvSpPr>
        <p:spPr/>
        <p:txBody>
          <a:bodyPr>
            <a:normAutofit fontScale="92500" lnSpcReduction="10000"/>
          </a:bodyPr>
          <a:lstStyle/>
          <a:p>
            <a:pPr marL="0" indent="0">
              <a:buNone/>
            </a:pPr>
            <a:r>
              <a:rPr lang="de-DE" b="1" dirty="0"/>
              <a:t>Personenbezogene Daten und Privatsphäre</a:t>
            </a:r>
          </a:p>
          <a:p>
            <a:pPr marL="0" indent="0">
              <a:buNone/>
            </a:pPr>
            <a:r>
              <a:rPr lang="de-DE" dirty="0"/>
              <a:t>Der soziale Punktestand ist in </a:t>
            </a:r>
            <a:r>
              <a:rPr lang="de-DE" dirty="0" err="1"/>
              <a:t>Futuris</a:t>
            </a:r>
            <a:r>
              <a:rPr lang="de-DE" dirty="0"/>
              <a:t> sehr wichtig für dein Ansehen in der Gesellschaft. Der Punktescore wird ständig aus personenbezogenen Daten erhoben und gespeichert: Dabei fließen zum Beispiel Online- und Offline-Verhalten, Interessen oder Informationen aus den sozialen Netzwerken mit ein. Die gesammelten Daten kannst du zwar einsehen, aber der Prozess ist undurchsichtig und kompliziert. Stattdessen freust du dich über die individuellen Empfehlungen für Einkäufe, Freizeitspaß oder neue Bekanntschaften in den sozialen Netzwerken. Die Vorschläge aus dem System sind perfekt auf dich angepasst und leisten sogar noch einen positiven Beitrag zur Gesellschaft.</a:t>
            </a:r>
          </a:p>
          <a:p>
            <a:pPr marL="0" indent="0">
              <a:buNone/>
            </a:pPr>
            <a:endParaRPr lang="de-DE" dirty="0"/>
          </a:p>
        </p:txBody>
      </p:sp>
    </p:spTree>
    <p:extLst>
      <p:ext uri="{BB962C8B-B14F-4D97-AF65-F5344CB8AC3E}">
        <p14:creationId xmlns:p14="http://schemas.microsoft.com/office/powerpoint/2010/main" val="1880825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4E634586-0857-BBDE-3A88-CC7DEA6FF551}"/>
              </a:ext>
            </a:extLst>
          </p:cNvPr>
          <p:cNvSpPr/>
          <p:nvPr/>
        </p:nvSpPr>
        <p:spPr>
          <a:xfrm>
            <a:off x="1017917" y="0"/>
            <a:ext cx="1029993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Ein Bild, das Text enthält.&#10;&#10;Automatisch generierte Beschreibung">
            <a:extLst>
              <a:ext uri="{FF2B5EF4-FFF2-40B4-BE49-F238E27FC236}">
                <a16:creationId xmlns:a16="http://schemas.microsoft.com/office/drawing/2014/main" id="{54A1AC4F-2B60-303C-46A6-D92E24FEF1E8}"/>
              </a:ext>
            </a:extLst>
          </p:cNvPr>
          <p:cNvPicPr>
            <a:picLocks noChangeAspect="1"/>
          </p:cNvPicPr>
          <p:nvPr/>
        </p:nvPicPr>
        <p:blipFill>
          <a:blip r:embed="rId3"/>
          <a:stretch>
            <a:fillRect/>
          </a:stretch>
        </p:blipFill>
        <p:spPr>
          <a:xfrm>
            <a:off x="1166812" y="0"/>
            <a:ext cx="9858375" cy="5505211"/>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59B7C8E8-7872-130B-D2DB-546404A460D8}"/>
              </a:ext>
            </a:extLst>
          </p:cNvPr>
          <p:cNvPicPr>
            <a:picLocks noChangeAspect="1"/>
          </p:cNvPicPr>
          <p:nvPr/>
        </p:nvPicPr>
        <p:blipFill>
          <a:blip r:embed="rId4"/>
          <a:stretch>
            <a:fillRect/>
          </a:stretch>
        </p:blipFill>
        <p:spPr>
          <a:xfrm>
            <a:off x="5962650" y="5474215"/>
            <a:ext cx="5062537" cy="1301539"/>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ACEED047-9A29-8825-31D6-B6AB444DCCE4}"/>
              </a:ext>
            </a:extLst>
          </p:cNvPr>
          <p:cNvPicPr>
            <a:picLocks noChangeAspect="1"/>
          </p:cNvPicPr>
          <p:nvPr/>
        </p:nvPicPr>
        <p:blipFill>
          <a:blip r:embed="rId5"/>
          <a:stretch>
            <a:fillRect/>
          </a:stretch>
        </p:blipFill>
        <p:spPr>
          <a:xfrm>
            <a:off x="1509712" y="3714749"/>
            <a:ext cx="4736105" cy="1510959"/>
          </a:xfrm>
          <a:prstGeom prst="rect">
            <a:avLst/>
          </a:prstGeom>
        </p:spPr>
      </p:pic>
    </p:spTree>
    <p:extLst>
      <p:ext uri="{BB962C8B-B14F-4D97-AF65-F5344CB8AC3E}">
        <p14:creationId xmlns:p14="http://schemas.microsoft.com/office/powerpoint/2010/main" val="2438278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B9839112-3DB3-6B5A-EB13-759BF5D4B6F9}"/>
              </a:ext>
            </a:extLst>
          </p:cNvPr>
          <p:cNvPicPr>
            <a:picLocks noChangeAspect="1"/>
          </p:cNvPicPr>
          <p:nvPr/>
        </p:nvPicPr>
        <p:blipFill rotWithShape="1">
          <a:blip r:embed="rId2"/>
          <a:srcRect t="8753" b="1174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408759-0A37-3516-5FB4-614074B405EE}"/>
              </a:ext>
            </a:extLst>
          </p:cNvPr>
          <p:cNvSpPr>
            <a:spLocks noGrp="1"/>
          </p:cNvSpPr>
          <p:nvPr>
            <p:ph type="title"/>
          </p:nvPr>
        </p:nvSpPr>
        <p:spPr>
          <a:xfrm>
            <a:off x="-688990" y="2207602"/>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600" b="1" dirty="0" err="1">
                <a:solidFill>
                  <a:srgbClr val="FFFFFF"/>
                </a:solidFill>
              </a:rPr>
              <a:t>Ihre</a:t>
            </a:r>
            <a:r>
              <a:rPr lang="en-US" sz="6600" b="1" dirty="0">
                <a:solidFill>
                  <a:srgbClr val="FFFFFF"/>
                </a:solidFill>
              </a:rPr>
              <a:t> </a:t>
            </a:r>
            <a:r>
              <a:rPr lang="en-US" sz="6600" b="1" dirty="0" err="1">
                <a:solidFill>
                  <a:srgbClr val="FFFFFF"/>
                </a:solidFill>
              </a:rPr>
              <a:t>Meinung</a:t>
            </a:r>
            <a:r>
              <a:rPr lang="en-US" sz="6600" b="1" dirty="0">
                <a:solidFill>
                  <a:srgbClr val="FFFFFF"/>
                </a:solidFill>
              </a:rPr>
              <a:t>?</a:t>
            </a:r>
          </a:p>
        </p:txBody>
      </p:sp>
    </p:spTree>
    <p:extLst>
      <p:ext uri="{BB962C8B-B14F-4D97-AF65-F5344CB8AC3E}">
        <p14:creationId xmlns:p14="http://schemas.microsoft.com/office/powerpoint/2010/main" val="2994700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8010-4792-F523-40F8-FB12AAF68FE5}"/>
              </a:ext>
            </a:extLst>
          </p:cNvPr>
          <p:cNvSpPr>
            <a:spLocks noGrp="1"/>
          </p:cNvSpPr>
          <p:nvPr>
            <p:ph type="title"/>
          </p:nvPr>
        </p:nvSpPr>
        <p:spPr/>
        <p:txBody>
          <a:bodyPr/>
          <a:lstStyle/>
          <a:p>
            <a:r>
              <a:rPr lang="de-DE" dirty="0"/>
              <a:t>Ihre Prognose für die Zukunft</a:t>
            </a:r>
          </a:p>
        </p:txBody>
      </p:sp>
      <p:sp>
        <p:nvSpPr>
          <p:cNvPr id="3" name="Inhaltsplatzhalter 2">
            <a:extLst>
              <a:ext uri="{FF2B5EF4-FFF2-40B4-BE49-F238E27FC236}">
                <a16:creationId xmlns:a16="http://schemas.microsoft.com/office/drawing/2014/main" id="{8564A0AC-DDA0-EA7F-C913-E04A41C01C2D}"/>
              </a:ext>
            </a:extLst>
          </p:cNvPr>
          <p:cNvSpPr>
            <a:spLocks noGrp="1"/>
          </p:cNvSpPr>
          <p:nvPr>
            <p:ph idx="1"/>
          </p:nvPr>
        </p:nvSpPr>
        <p:spPr>
          <a:xfrm>
            <a:off x="838200" y="1825625"/>
            <a:ext cx="10515600" cy="4667250"/>
          </a:xfrm>
        </p:spPr>
        <p:txBody>
          <a:bodyPr>
            <a:noAutofit/>
          </a:bodyPr>
          <a:lstStyle/>
          <a:p>
            <a:pPr marL="0" indent="0">
              <a:buNone/>
            </a:pPr>
            <a:r>
              <a:rPr lang="de-DE" sz="2000" b="1" dirty="0"/>
              <a:t>Auftrag</a:t>
            </a:r>
            <a:r>
              <a:rPr lang="de-DE" sz="2000" dirty="0"/>
              <a:t>: </a:t>
            </a:r>
          </a:p>
          <a:p>
            <a:pPr marL="0" indent="0">
              <a:buNone/>
            </a:pPr>
            <a:r>
              <a:rPr lang="de-DE" sz="2000" dirty="0"/>
              <a:t>Schreiben Sie einen Text über die untenstehenden Punkte und geben Sie Ihre Prognose zur Zukunft ab. (ca. eine Seite) </a:t>
            </a:r>
          </a:p>
          <a:p>
            <a:pPr marL="0" indent="0">
              <a:buNone/>
            </a:pPr>
            <a:endParaRPr lang="de-DE" sz="2000" dirty="0"/>
          </a:p>
          <a:p>
            <a:r>
              <a:rPr lang="de-DE" sz="2000" dirty="0"/>
              <a:t>Wie weit wird die Entwicklung der künstlichen Intelligenz gehen? Was denken Sie?</a:t>
            </a:r>
          </a:p>
          <a:p>
            <a:r>
              <a:rPr lang="de-DE" sz="2000" dirty="0"/>
              <a:t>Wie sieht die digitale Welt in 5-10 Jahren aus? In 50 Jahren? </a:t>
            </a:r>
          </a:p>
          <a:p>
            <a:r>
              <a:rPr lang="de-DE" sz="2000" dirty="0"/>
              <a:t>Was werden Sie in 5-10 Jahren arbeiten?</a:t>
            </a:r>
          </a:p>
          <a:p>
            <a:r>
              <a:rPr lang="de-DE" sz="2000" dirty="0"/>
              <a:t>Welche Ausbildungen werden Sie anstreben?</a:t>
            </a:r>
          </a:p>
          <a:p>
            <a:r>
              <a:rPr lang="de-DE" sz="2000" dirty="0"/>
              <a:t>Welche Veränderungen werden durch die Digitalisierung eingetroffen sein (im Beruf, im Alltag)?</a:t>
            </a:r>
          </a:p>
          <a:p>
            <a:pPr marL="0" indent="0">
              <a:buNone/>
            </a:pPr>
            <a:endParaRPr lang="de-DE" sz="2000" dirty="0"/>
          </a:p>
          <a:p>
            <a:pPr marL="0" indent="0">
              <a:buNone/>
            </a:pPr>
            <a:r>
              <a:rPr lang="de-DE" sz="2000" dirty="0"/>
              <a:t>Laden Sie Ihren Text auf </a:t>
            </a:r>
            <a:r>
              <a:rPr lang="de-DE" sz="2000" dirty="0" err="1"/>
              <a:t>Moodle</a:t>
            </a:r>
            <a:r>
              <a:rPr lang="de-DE" sz="2000" dirty="0"/>
              <a:t> hoch. </a:t>
            </a:r>
          </a:p>
          <a:p>
            <a:pPr marL="0" indent="0">
              <a:buNone/>
            </a:pPr>
            <a:endParaRPr lang="de-DE" sz="2000" dirty="0"/>
          </a:p>
        </p:txBody>
      </p:sp>
    </p:spTree>
    <p:extLst>
      <p:ext uri="{BB962C8B-B14F-4D97-AF65-F5344CB8AC3E}">
        <p14:creationId xmlns:p14="http://schemas.microsoft.com/office/powerpoint/2010/main" val="2634036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7A69A-2DA7-243A-89DB-5A5566CE1EA3}"/>
              </a:ext>
            </a:extLst>
          </p:cNvPr>
          <p:cNvSpPr>
            <a:spLocks noGrp="1"/>
          </p:cNvSpPr>
          <p:nvPr>
            <p:ph type="title"/>
          </p:nvPr>
        </p:nvSpPr>
        <p:spPr/>
        <p:txBody>
          <a:bodyPr/>
          <a:lstStyle/>
          <a:p>
            <a:r>
              <a:rPr lang="de-DE" dirty="0"/>
              <a:t>Ethik-Kodex</a:t>
            </a:r>
          </a:p>
        </p:txBody>
      </p:sp>
      <p:sp>
        <p:nvSpPr>
          <p:cNvPr id="3" name="Inhaltsplatzhalter 2">
            <a:extLst>
              <a:ext uri="{FF2B5EF4-FFF2-40B4-BE49-F238E27FC236}">
                <a16:creationId xmlns:a16="http://schemas.microsoft.com/office/drawing/2014/main" id="{396AD481-5987-2025-4B44-995F62A05CBF}"/>
              </a:ext>
            </a:extLst>
          </p:cNvPr>
          <p:cNvSpPr>
            <a:spLocks noGrp="1"/>
          </p:cNvSpPr>
          <p:nvPr>
            <p:ph idx="1"/>
          </p:nvPr>
        </p:nvSpPr>
        <p:spPr/>
        <p:txBody>
          <a:bodyPr/>
          <a:lstStyle/>
          <a:p>
            <a:r>
              <a:rPr lang="de-DE" dirty="0"/>
              <a:t>Schreiben Sie in der Gruppe einen Ethik-Kodex. </a:t>
            </a:r>
          </a:p>
          <a:p>
            <a:r>
              <a:rPr lang="de-DE" dirty="0"/>
              <a:t>Was muss Ihrer Meinung nach bei der Entwicklung von KI beachtet werden? </a:t>
            </a:r>
          </a:p>
          <a:p>
            <a:r>
              <a:rPr lang="de-DE" dirty="0"/>
              <a:t>Schreiben Sie den Kodex in ein Word-Dokument und laden Sie dieses auf </a:t>
            </a:r>
            <a:r>
              <a:rPr lang="de-DE" dirty="0" err="1"/>
              <a:t>Moodle</a:t>
            </a:r>
            <a:r>
              <a:rPr lang="de-DE" dirty="0"/>
              <a:t> hoch. </a:t>
            </a:r>
          </a:p>
        </p:txBody>
      </p:sp>
    </p:spTree>
    <p:extLst>
      <p:ext uri="{BB962C8B-B14F-4D97-AF65-F5344CB8AC3E}">
        <p14:creationId xmlns:p14="http://schemas.microsoft.com/office/powerpoint/2010/main" val="3232324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descr="Ein Bild, das Text, verschieden, mehrere enthält.&#10;&#10;Automatisch generierte Beschreibung">
            <a:extLst>
              <a:ext uri="{FF2B5EF4-FFF2-40B4-BE49-F238E27FC236}">
                <a16:creationId xmlns:a16="http://schemas.microsoft.com/office/drawing/2014/main" id="{C221067B-4D3C-9347-6811-7BE57A0E6994}"/>
              </a:ext>
            </a:extLst>
          </p:cNvPr>
          <p:cNvPicPr>
            <a:picLocks noChangeAspect="1"/>
          </p:cNvPicPr>
          <p:nvPr/>
        </p:nvPicPr>
        <p:blipFill rotWithShape="1">
          <a:blip r:embed="rId2">
            <a:alphaModFix amt="70000"/>
          </a:blip>
          <a:srcRect t="10275" b="4799"/>
          <a:stretch/>
        </p:blipFill>
        <p:spPr>
          <a:xfrm>
            <a:off x="0" y="-1"/>
            <a:ext cx="12192000" cy="6858001"/>
          </a:xfrm>
          <a:prstGeom prst="rect">
            <a:avLst/>
          </a:prstGeom>
        </p:spPr>
      </p:pic>
      <p:sp>
        <p:nvSpPr>
          <p:cNvPr id="2" name="Titel 1">
            <a:extLst>
              <a:ext uri="{FF2B5EF4-FFF2-40B4-BE49-F238E27FC236}">
                <a16:creationId xmlns:a16="http://schemas.microsoft.com/office/drawing/2014/main" id="{CBE6C631-DAD8-F6BA-0EC7-73C4FBBF0525}"/>
              </a:ext>
            </a:extLst>
          </p:cNvPr>
          <p:cNvSpPr>
            <a:spLocks noGrp="1"/>
          </p:cNvSpPr>
          <p:nvPr>
            <p:ph type="ctrTitle"/>
          </p:nvPr>
        </p:nvSpPr>
        <p:spPr/>
        <p:txBody>
          <a:bodyPr/>
          <a:lstStyle/>
          <a:p>
            <a:r>
              <a:rPr lang="de-DE" b="1" dirty="0">
                <a:effectLst>
                  <a:outerShdw blurRad="528390" dist="38100" algn="l" rotWithShape="0">
                    <a:prstClr val="black"/>
                  </a:outerShdw>
                </a:effectLst>
              </a:rPr>
              <a:t>Sprachverarbeitung</a:t>
            </a:r>
          </a:p>
        </p:txBody>
      </p:sp>
      <p:sp>
        <p:nvSpPr>
          <p:cNvPr id="3" name="Untertitel 2">
            <a:extLst>
              <a:ext uri="{FF2B5EF4-FFF2-40B4-BE49-F238E27FC236}">
                <a16:creationId xmlns:a16="http://schemas.microsoft.com/office/drawing/2014/main" id="{CDDF2ACE-6904-4664-3826-AC375291B22B}"/>
              </a:ext>
            </a:extLst>
          </p:cNvPr>
          <p:cNvSpPr>
            <a:spLocks noGrp="1"/>
          </p:cNvSpPr>
          <p:nvPr>
            <p:ph type="subTitle" idx="1"/>
          </p:nvPr>
        </p:nvSpPr>
        <p:spPr/>
        <p:txBody>
          <a:bodyPr/>
          <a:lstStyle/>
          <a:p>
            <a:r>
              <a:rPr lang="de-DE" dirty="0">
                <a:effectLst>
                  <a:outerShdw blurRad="528390" dist="38100" algn="l" rotWithShape="0">
                    <a:prstClr val="black"/>
                  </a:outerShdw>
                </a:effectLst>
              </a:rPr>
              <a:t>Wie versteht ein Computer uns Menschen?</a:t>
            </a:r>
          </a:p>
        </p:txBody>
      </p:sp>
    </p:spTree>
    <p:extLst>
      <p:ext uri="{BB962C8B-B14F-4D97-AF65-F5344CB8AC3E}">
        <p14:creationId xmlns:p14="http://schemas.microsoft.com/office/powerpoint/2010/main" val="2906518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91AA4-2754-C123-4BDF-7EBA775A5477}"/>
              </a:ext>
            </a:extLst>
          </p:cNvPr>
          <p:cNvSpPr>
            <a:spLocks noGrp="1"/>
          </p:cNvSpPr>
          <p:nvPr>
            <p:ph type="title"/>
          </p:nvPr>
        </p:nvSpPr>
        <p:spPr/>
        <p:txBody>
          <a:bodyPr/>
          <a:lstStyle/>
          <a:p>
            <a:r>
              <a:rPr lang="de-DE" dirty="0"/>
              <a:t>Quellen</a:t>
            </a:r>
          </a:p>
        </p:txBody>
      </p:sp>
      <p:sp>
        <p:nvSpPr>
          <p:cNvPr id="3" name="Inhaltsplatzhalter 2">
            <a:extLst>
              <a:ext uri="{FF2B5EF4-FFF2-40B4-BE49-F238E27FC236}">
                <a16:creationId xmlns:a16="http://schemas.microsoft.com/office/drawing/2014/main" id="{A235908F-CC8B-2AA2-17A1-95DA26998A18}"/>
              </a:ext>
            </a:extLst>
          </p:cNvPr>
          <p:cNvSpPr>
            <a:spLocks noGrp="1"/>
          </p:cNvSpPr>
          <p:nvPr>
            <p:ph idx="1"/>
          </p:nvPr>
        </p:nvSpPr>
        <p:spPr/>
        <p:txBody>
          <a:bodyPr/>
          <a:lstStyle/>
          <a:p>
            <a:r>
              <a:rPr lang="de-DE" dirty="0"/>
              <a:t>Bild </a:t>
            </a:r>
            <a:r>
              <a:rPr lang="de-DE" dirty="0" err="1"/>
              <a:t>Embeddings</a:t>
            </a:r>
            <a:r>
              <a:rPr lang="de-DE" dirty="0"/>
              <a:t>: https://</a:t>
            </a:r>
            <a:r>
              <a:rPr lang="de-DE" dirty="0" err="1"/>
              <a:t>medium.com</a:t>
            </a:r>
            <a:r>
              <a:rPr lang="de-DE" dirty="0"/>
              <a:t>/@hari4om/word-embedding-d816f643140</a:t>
            </a:r>
          </a:p>
        </p:txBody>
      </p:sp>
    </p:spTree>
    <p:extLst>
      <p:ext uri="{BB962C8B-B14F-4D97-AF65-F5344CB8AC3E}">
        <p14:creationId xmlns:p14="http://schemas.microsoft.com/office/powerpoint/2010/main" val="3826418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4C0BA0AE-E93E-4984-A220-6819D49FFEF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a:lstStyle>
          <a:p>
            <a:r>
              <a:rPr lang="de-DE" dirty="0"/>
              <a:t>Oft steckt noch mehr dahinter... </a:t>
            </a:r>
          </a:p>
        </p:txBody>
      </p:sp>
      <p:sp>
        <p:nvSpPr>
          <p:cNvPr id="11" name="Inhaltsplatzhalter 2">
            <a:extLst>
              <a:ext uri="{FF2B5EF4-FFF2-40B4-BE49-F238E27FC236}">
                <a16:creationId xmlns:a16="http://schemas.microsoft.com/office/drawing/2014/main" id="{21343C42-D0B1-93E2-AC00-B60EBD75592F}"/>
              </a:ext>
            </a:extLst>
          </p:cNvPr>
          <p:cNvSpPr txBox="1">
            <a:spLocks/>
          </p:cNvSpPr>
          <p:nvPr/>
        </p:nvSpPr>
        <p:spPr>
          <a:xfrm>
            <a:off x="838200" y="1403350"/>
            <a:ext cx="10515600" cy="574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a:t>Beispiel: TikTok-Algorithmus </a:t>
            </a:r>
            <a:endParaRPr lang="de-DE" dirty="0"/>
          </a:p>
        </p:txBody>
      </p:sp>
      <p:sp>
        <p:nvSpPr>
          <p:cNvPr id="12" name="Abgerundetes Rechteck 11">
            <a:extLst>
              <a:ext uri="{FF2B5EF4-FFF2-40B4-BE49-F238E27FC236}">
                <a16:creationId xmlns:a16="http://schemas.microsoft.com/office/drawing/2014/main" id="{D86E5291-6BF5-87A9-5F54-D51B648091C4}"/>
              </a:ext>
            </a:extLst>
          </p:cNvPr>
          <p:cNvSpPr/>
          <p:nvPr/>
        </p:nvSpPr>
        <p:spPr>
          <a:xfrm>
            <a:off x="838200" y="2245783"/>
            <a:ext cx="2577034" cy="381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Montserrat" pitchFamily="2" charset="77"/>
              </a:rPr>
              <a:t>Bild-erkennung </a:t>
            </a:r>
            <a:br>
              <a:rPr lang="de-DE" sz="2400" dirty="0">
                <a:latin typeface="Montserrat" pitchFamily="2" charset="77"/>
              </a:rPr>
            </a:br>
            <a:r>
              <a:rPr lang="de-DE" sz="1400" dirty="0">
                <a:latin typeface="Montserrat" pitchFamily="2" charset="77"/>
              </a:rPr>
              <a:t>(auf dem Video) </a:t>
            </a:r>
          </a:p>
        </p:txBody>
      </p:sp>
      <p:sp>
        <p:nvSpPr>
          <p:cNvPr id="13" name="Abgerundetes Rechteck 12">
            <a:extLst>
              <a:ext uri="{FF2B5EF4-FFF2-40B4-BE49-F238E27FC236}">
                <a16:creationId xmlns:a16="http://schemas.microsoft.com/office/drawing/2014/main" id="{8EAFA225-96D7-6378-AB95-4808DCD98A84}"/>
              </a:ext>
            </a:extLst>
          </p:cNvPr>
          <p:cNvSpPr/>
          <p:nvPr/>
        </p:nvSpPr>
        <p:spPr>
          <a:xfrm>
            <a:off x="6343789" y="2245783"/>
            <a:ext cx="2448983" cy="381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Montserrat" pitchFamily="2" charset="77"/>
              </a:rPr>
              <a:t>Text-erkennung </a:t>
            </a:r>
            <a:br>
              <a:rPr lang="de-DE" sz="2400" dirty="0">
                <a:latin typeface="Montserrat" pitchFamily="2" charset="77"/>
              </a:rPr>
            </a:br>
            <a:r>
              <a:rPr lang="de-DE" sz="1400" dirty="0">
                <a:latin typeface="Montserrat" pitchFamily="2" charset="77"/>
              </a:rPr>
              <a:t>(Hashtags, Videobeschreibung) </a:t>
            </a:r>
            <a:endParaRPr lang="de-DE" sz="1600" dirty="0">
              <a:latin typeface="Montserrat" pitchFamily="2" charset="77"/>
            </a:endParaRPr>
          </a:p>
        </p:txBody>
      </p:sp>
      <p:sp>
        <p:nvSpPr>
          <p:cNvPr id="14" name="Abgerundetes Rechteck 13">
            <a:extLst>
              <a:ext uri="{FF2B5EF4-FFF2-40B4-BE49-F238E27FC236}">
                <a16:creationId xmlns:a16="http://schemas.microsoft.com/office/drawing/2014/main" id="{2F28FCAD-E8A1-6116-64C1-C971D66ED3C3}"/>
              </a:ext>
            </a:extLst>
          </p:cNvPr>
          <p:cNvSpPr/>
          <p:nvPr/>
        </p:nvSpPr>
        <p:spPr>
          <a:xfrm>
            <a:off x="3663023" y="2245783"/>
            <a:ext cx="2432977" cy="381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Montserrat" pitchFamily="2" charset="77"/>
              </a:rPr>
              <a:t>Sprach-verarbeitung </a:t>
            </a:r>
            <a:br>
              <a:rPr lang="de-DE" sz="2400" dirty="0">
                <a:latin typeface="Montserrat" pitchFamily="2" charset="77"/>
              </a:rPr>
            </a:br>
            <a:r>
              <a:rPr lang="de-DE" sz="1400" dirty="0">
                <a:latin typeface="Montserrat" pitchFamily="2" charset="77"/>
              </a:rPr>
              <a:t>(Ton,  Musik, Audio, Voice-</a:t>
            </a:r>
            <a:r>
              <a:rPr lang="de-DE" sz="1400" dirty="0" err="1">
                <a:latin typeface="Montserrat" pitchFamily="2" charset="77"/>
              </a:rPr>
              <a:t>over</a:t>
            </a:r>
            <a:r>
              <a:rPr lang="de-DE" sz="1400" dirty="0">
                <a:latin typeface="Montserrat" pitchFamily="2" charset="77"/>
              </a:rPr>
              <a:t>) </a:t>
            </a:r>
            <a:endParaRPr lang="de-DE" sz="1600" dirty="0">
              <a:latin typeface="Montserrat" pitchFamily="2" charset="77"/>
            </a:endParaRPr>
          </a:p>
        </p:txBody>
      </p:sp>
      <p:sp>
        <p:nvSpPr>
          <p:cNvPr id="15" name="Abgerundetes Rechteck 14">
            <a:extLst>
              <a:ext uri="{FF2B5EF4-FFF2-40B4-BE49-F238E27FC236}">
                <a16:creationId xmlns:a16="http://schemas.microsoft.com/office/drawing/2014/main" id="{08326649-DB39-DE06-7755-E54D1173D402}"/>
              </a:ext>
            </a:extLst>
          </p:cNvPr>
          <p:cNvSpPr/>
          <p:nvPr/>
        </p:nvSpPr>
        <p:spPr>
          <a:xfrm>
            <a:off x="9040561" y="2245783"/>
            <a:ext cx="2448983" cy="381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err="1">
                <a:latin typeface="Montserrat" pitchFamily="2" charset="77"/>
              </a:rPr>
              <a:t>Empfehl-ungen</a:t>
            </a:r>
            <a:r>
              <a:rPr lang="de-DE" sz="2400" dirty="0">
                <a:latin typeface="Montserrat" pitchFamily="2" charset="77"/>
              </a:rPr>
              <a:t> </a:t>
            </a:r>
            <a:br>
              <a:rPr lang="de-DE" sz="2400" dirty="0">
                <a:latin typeface="Montserrat" pitchFamily="2" charset="77"/>
              </a:rPr>
            </a:br>
            <a:r>
              <a:rPr lang="de-DE" sz="1400" dirty="0">
                <a:latin typeface="Montserrat" pitchFamily="2" charset="77"/>
              </a:rPr>
              <a:t>(Gute Inhalte auf der </a:t>
            </a:r>
            <a:r>
              <a:rPr lang="de-DE" sz="1400" dirty="0" err="1">
                <a:latin typeface="Montserrat" pitchFamily="2" charset="77"/>
              </a:rPr>
              <a:t>For</a:t>
            </a:r>
            <a:r>
              <a:rPr lang="de-DE" sz="1400" dirty="0">
                <a:latin typeface="Montserrat" pitchFamily="2" charset="77"/>
              </a:rPr>
              <a:t>-</a:t>
            </a:r>
            <a:r>
              <a:rPr lang="de-DE" sz="1400" dirty="0" err="1">
                <a:latin typeface="Montserrat" pitchFamily="2" charset="77"/>
              </a:rPr>
              <a:t>you</a:t>
            </a:r>
            <a:r>
              <a:rPr lang="de-DE" sz="1400" dirty="0">
                <a:latin typeface="Montserrat" pitchFamily="2" charset="77"/>
              </a:rPr>
              <a:t>-page) </a:t>
            </a:r>
            <a:endParaRPr lang="de-DE" sz="1600" dirty="0">
              <a:latin typeface="Montserrat" pitchFamily="2" charset="77"/>
            </a:endParaRPr>
          </a:p>
        </p:txBody>
      </p:sp>
    </p:spTree>
    <p:extLst>
      <p:ext uri="{BB962C8B-B14F-4D97-AF65-F5344CB8AC3E}">
        <p14:creationId xmlns:p14="http://schemas.microsoft.com/office/powerpoint/2010/main" val="263384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mph" presetSubtype="0" fill="hold" grpId="0" nodeType="clickEffect">
                                  <p:stCondLst>
                                    <p:cond delay="0"/>
                                  </p:stCondLst>
                                  <p:childTnLst>
                                    <p:animClr clrSpc="hsl" dir="cw">
                                      <p:cBhvr override="childStyle">
                                        <p:cTn id="6" dur="500" fill="hold"/>
                                        <p:tgtEl>
                                          <p:spTgt spid="14"/>
                                        </p:tgtEl>
                                        <p:attrNameLst>
                                          <p:attrName>style.color</p:attrName>
                                        </p:attrNameLst>
                                      </p:cBhvr>
                                      <p:by>
                                        <p:hsl h="-7200000" s="0" l="0"/>
                                      </p:by>
                                    </p:animClr>
                                    <p:animClr clrSpc="hsl" dir="cw">
                                      <p:cBhvr>
                                        <p:cTn id="7" dur="500" fill="hold"/>
                                        <p:tgtEl>
                                          <p:spTgt spid="14"/>
                                        </p:tgtEl>
                                        <p:attrNameLst>
                                          <p:attrName>fillcolor</p:attrName>
                                        </p:attrNameLst>
                                      </p:cBhvr>
                                      <p:by>
                                        <p:hsl h="-7200000" s="0" l="0"/>
                                      </p:by>
                                    </p:animClr>
                                    <p:animClr clrSpc="hsl" dir="cw">
                                      <p:cBhvr>
                                        <p:cTn id="8" dur="500" fill="hold"/>
                                        <p:tgtEl>
                                          <p:spTgt spid="14"/>
                                        </p:tgtEl>
                                        <p:attrNameLst>
                                          <p:attrName>stroke.color</p:attrName>
                                        </p:attrNameLst>
                                      </p:cBhvr>
                                      <p:by>
                                        <p:hsl h="-7200000" s="0" l="0"/>
                                      </p:by>
                                    </p:animClr>
                                    <p:set>
                                      <p:cBhvr>
                                        <p:cTn id="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drinnen enthält.&#10;&#10;Automatisch generierte Beschreibung">
            <a:extLst>
              <a:ext uri="{FF2B5EF4-FFF2-40B4-BE49-F238E27FC236}">
                <a16:creationId xmlns:a16="http://schemas.microsoft.com/office/drawing/2014/main" id="{865E0406-A4DE-2C2F-A4EF-3BA28C8D730C}"/>
              </a:ext>
            </a:extLst>
          </p:cNvPr>
          <p:cNvPicPr>
            <a:picLocks noChangeAspect="1"/>
          </p:cNvPicPr>
          <p:nvPr/>
        </p:nvPicPr>
        <p:blipFill rotWithShape="1">
          <a:blip r:embed="rId2">
            <a:alphaModFix amt="85000"/>
          </a:blip>
          <a:srcRect l="312" t="20624" r="-312" b="4443"/>
          <a:stretch/>
        </p:blipFill>
        <p:spPr>
          <a:xfrm>
            <a:off x="6096000" y="-3791294"/>
            <a:ext cx="8427118" cy="8419316"/>
          </a:xfrm>
          <a:prstGeom prst="ellipse">
            <a:avLst/>
          </a:prstGeom>
          <a:ln w="98425">
            <a:solidFill>
              <a:schemeClr val="tx1"/>
            </a:solidFill>
          </a:ln>
        </p:spPr>
      </p:pic>
      <p:sp>
        <p:nvSpPr>
          <p:cNvPr id="4" name="Titel 3">
            <a:extLst>
              <a:ext uri="{FF2B5EF4-FFF2-40B4-BE49-F238E27FC236}">
                <a16:creationId xmlns:a16="http://schemas.microsoft.com/office/drawing/2014/main" id="{A0AD8F8C-62CF-4397-D90A-0B2E650028F8}"/>
              </a:ext>
            </a:extLst>
          </p:cNvPr>
          <p:cNvSpPr>
            <a:spLocks noGrp="1"/>
          </p:cNvSpPr>
          <p:nvPr>
            <p:ph type="title"/>
          </p:nvPr>
        </p:nvSpPr>
        <p:spPr>
          <a:xfrm>
            <a:off x="838200" y="3201654"/>
            <a:ext cx="10515600" cy="2852737"/>
          </a:xfrm>
        </p:spPr>
        <p:txBody>
          <a:bodyPr/>
          <a:lstStyle/>
          <a:p>
            <a:r>
              <a:rPr lang="de-DE" b="1" dirty="0"/>
              <a:t>Wofür braucht man Sprachverarbeitung? </a:t>
            </a:r>
          </a:p>
        </p:txBody>
      </p:sp>
    </p:spTree>
    <p:extLst>
      <p:ext uri="{BB962C8B-B14F-4D97-AF65-F5344CB8AC3E}">
        <p14:creationId xmlns:p14="http://schemas.microsoft.com/office/powerpoint/2010/main" val="372605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8F4EFA-A8CA-5A58-6A6E-8695989954C4}"/>
              </a:ext>
            </a:extLst>
          </p:cNvPr>
          <p:cNvSpPr>
            <a:spLocks noGrp="1"/>
          </p:cNvSpPr>
          <p:nvPr>
            <p:ph type="title"/>
          </p:nvPr>
        </p:nvSpPr>
        <p:spPr/>
        <p:txBody>
          <a:bodyPr/>
          <a:lstStyle/>
          <a:p>
            <a:r>
              <a:rPr lang="de-DE" dirty="0"/>
              <a:t>Was ist Sprachverarbeitung?</a:t>
            </a:r>
          </a:p>
        </p:txBody>
      </p:sp>
      <p:sp>
        <p:nvSpPr>
          <p:cNvPr id="3" name="Inhaltsplatzhalter 2">
            <a:extLst>
              <a:ext uri="{FF2B5EF4-FFF2-40B4-BE49-F238E27FC236}">
                <a16:creationId xmlns:a16="http://schemas.microsoft.com/office/drawing/2014/main" id="{3A1BA2DF-09A4-650A-56C3-21F288A3CF6C}"/>
              </a:ext>
            </a:extLst>
          </p:cNvPr>
          <p:cNvSpPr>
            <a:spLocks noGrp="1"/>
          </p:cNvSpPr>
          <p:nvPr>
            <p:ph idx="1"/>
          </p:nvPr>
        </p:nvSpPr>
        <p:spPr/>
        <p:txBody>
          <a:bodyPr/>
          <a:lstStyle/>
          <a:p>
            <a:pPr marL="0" indent="0">
              <a:buNone/>
            </a:pPr>
            <a:r>
              <a:rPr lang="de-DE" dirty="0"/>
              <a:t>Sprachverarbeitung braucht es dort, wo ein Computer die Sprache des Menschen verstehen muss.</a:t>
            </a:r>
          </a:p>
          <a:p>
            <a:pPr marL="0" indent="0">
              <a:buNone/>
            </a:pPr>
            <a:endParaRPr lang="de-DE" dirty="0"/>
          </a:p>
          <a:p>
            <a:pPr marL="0" indent="0">
              <a:buNone/>
            </a:pPr>
            <a:r>
              <a:rPr lang="de-DE" dirty="0"/>
              <a:t>Der Computer muss ... </a:t>
            </a:r>
          </a:p>
          <a:p>
            <a:r>
              <a:rPr lang="de-DE" dirty="0"/>
              <a:t>verstehen, was der Mensch will </a:t>
            </a:r>
          </a:p>
          <a:p>
            <a:r>
              <a:rPr lang="de-DE" dirty="0"/>
              <a:t>verstehen, was er mit der Information machen muss </a:t>
            </a:r>
          </a:p>
          <a:p>
            <a:r>
              <a:rPr lang="de-DE" dirty="0"/>
              <a:t>eine Antwort generieren</a:t>
            </a:r>
          </a:p>
          <a:p>
            <a:endParaRPr lang="de-DE" dirty="0"/>
          </a:p>
        </p:txBody>
      </p:sp>
    </p:spTree>
    <p:extLst>
      <p:ext uri="{BB962C8B-B14F-4D97-AF65-F5344CB8AC3E}">
        <p14:creationId xmlns:p14="http://schemas.microsoft.com/office/powerpoint/2010/main" val="4051438192"/>
      </p:ext>
    </p:extLst>
  </p:cSld>
  <p:clrMapOvr>
    <a:masterClrMapping/>
  </p:clrMapOvr>
</p:sld>
</file>

<file path=ppt/theme/theme1.xml><?xml version="1.0" encoding="utf-8"?>
<a:theme xmlns:a="http://schemas.openxmlformats.org/drawingml/2006/main" name="Office">
  <a:themeElements>
    <a:clrScheme name="Violet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2159</Words>
  <Application>Microsoft Macintosh PowerPoint</Application>
  <PresentationFormat>Breitbild</PresentationFormat>
  <Paragraphs>450</Paragraphs>
  <Slides>60</Slides>
  <Notes>6</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60</vt:i4>
      </vt:variant>
    </vt:vector>
  </HeadingPairs>
  <TitlesOfParts>
    <vt:vector size="65" baseType="lpstr">
      <vt:lpstr>Arial</vt:lpstr>
      <vt:lpstr>Calibri</vt:lpstr>
      <vt:lpstr>Montserrat</vt:lpstr>
      <vt:lpstr>Wingdings</vt:lpstr>
      <vt:lpstr>Office</vt:lpstr>
      <vt:lpstr>Ablauf: Vormittag</vt:lpstr>
      <vt:lpstr>Texterkennung</vt:lpstr>
      <vt:lpstr>Beispiele</vt:lpstr>
      <vt:lpstr>Eine eigene KI trainieren </vt:lpstr>
      <vt:lpstr>Was soll die KI können?</vt:lpstr>
      <vt:lpstr>Sprachverarbeitung</vt:lpstr>
      <vt:lpstr>PowerPoint-Präsentation</vt:lpstr>
      <vt:lpstr>Wofür braucht man Sprachverarbeitung? </vt:lpstr>
      <vt:lpstr>Was ist Sprachverarbeitung?</vt:lpstr>
      <vt:lpstr>PowerPoint-Präsentation</vt:lpstr>
      <vt:lpstr>Beispiele</vt:lpstr>
      <vt:lpstr>Wie versteht der Computer ein Wort?</vt:lpstr>
      <vt:lpstr>PowerPoint-Präsentation</vt:lpstr>
      <vt:lpstr>PowerPoint-Präsentation</vt:lpstr>
      <vt:lpstr>Herausforderungen</vt:lpstr>
      <vt:lpstr>Verschiedene Arten</vt:lpstr>
      <vt:lpstr>Aufgabe 1 </vt:lpstr>
      <vt:lpstr>Wörter in Zahlen übersetzen</vt:lpstr>
      <vt:lpstr>Wörter in Zahlen übersetzen</vt:lpstr>
      <vt:lpstr>Aufgabe 2</vt:lpstr>
      <vt:lpstr>Aufgabe 2</vt:lpstr>
      <vt:lpstr>Auflösung der Begriffe</vt:lpstr>
      <vt:lpstr>Was macht der Computer mit dieser Information?</vt:lpstr>
      <vt:lpstr>PowerPoint-Präsentation</vt:lpstr>
      <vt:lpstr>Was macht der Computer mit dieser Information?</vt:lpstr>
      <vt:lpstr>Was macht der Computer mit dieser Information?</vt:lpstr>
      <vt:lpstr>Wie geht es weiter? </vt:lpstr>
      <vt:lpstr>Das nächste Wort vorhersagen... </vt:lpstr>
      <vt:lpstr>Das nächste Wort vorhersagen... </vt:lpstr>
      <vt:lpstr>Das nächste Wort vorhersagen... </vt:lpstr>
      <vt:lpstr>Fenster (eingeschränkter Blick)</vt:lpstr>
      <vt:lpstr>Fenster (eingeschränkter Blick)</vt:lpstr>
      <vt:lpstr>Fenster (eingeschränkter Blick)</vt:lpstr>
      <vt:lpstr>Fenster (eingeschränkter Blick)</vt:lpstr>
      <vt:lpstr>Fenster (eingeschränkter Blick)</vt:lpstr>
      <vt:lpstr>Fenster (eingeschränkter Blick)</vt:lpstr>
      <vt:lpstr>Probleme von diesem Ansatz </vt:lpstr>
      <vt:lpstr>Text vorbereiten </vt:lpstr>
      <vt:lpstr>Text vorbereiten </vt:lpstr>
      <vt:lpstr>Eine eigene KI trainieren </vt:lpstr>
      <vt:lpstr>Was soll die KI können?</vt:lpstr>
      <vt:lpstr>Herausforderungen</vt:lpstr>
      <vt:lpstr>Zusammenleben Mensch und Maschine</vt:lpstr>
      <vt:lpstr>Unterschiedliche Aspekte des technologischen Wandels</vt:lpstr>
      <vt:lpstr>Unterschiedliche Aspekte des technologischen Wandels</vt:lpstr>
      <vt:lpstr>Zusammenleben Maschine und Maschine</vt:lpstr>
      <vt:lpstr>Zusammenleben Maschine und Maschine</vt:lpstr>
      <vt:lpstr>Stadt Futuris</vt:lpstr>
      <vt:lpstr>Auftrag</vt:lpstr>
      <vt:lpstr>Fallbeispiel: Stadt Futuris</vt:lpstr>
      <vt:lpstr>Situation A </vt:lpstr>
      <vt:lpstr>PowerPoint-Präsentation</vt:lpstr>
      <vt:lpstr>Situation B</vt:lpstr>
      <vt:lpstr>PowerPoint-Präsentation</vt:lpstr>
      <vt:lpstr>Situation C</vt:lpstr>
      <vt:lpstr>PowerPoint-Präsentation</vt:lpstr>
      <vt:lpstr>Ihre Meinung?</vt:lpstr>
      <vt:lpstr>Ihre Prognose für die Zukunft</vt:lpstr>
      <vt:lpstr>Ethik-Kodex</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Ablauf: Vormittag</dc:title>
  <dc:creator>Karin Thommen (BFSU)</dc:creator>
  <cp:lastModifiedBy>Karin Thommen (BFSU)</cp:lastModifiedBy>
  <cp:revision>1</cp:revision>
  <dcterms:created xsi:type="dcterms:W3CDTF">2022-11-27T08:54:04Z</dcterms:created>
  <dcterms:modified xsi:type="dcterms:W3CDTF">2022-11-28T15:10:38Z</dcterms:modified>
</cp:coreProperties>
</file>